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12"/>
  </p:notesMasterIdLst>
  <p:sldIdLst>
    <p:sldId id="3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371" r:id="rId16"/>
    <p:sldId id="269" r:id="rId17"/>
    <p:sldId id="270" r:id="rId18"/>
    <p:sldId id="367" r:id="rId19"/>
    <p:sldId id="271" r:id="rId20"/>
    <p:sldId id="272" r:id="rId21"/>
    <p:sldId id="273" r:id="rId22"/>
    <p:sldId id="275" r:id="rId23"/>
    <p:sldId id="276" r:id="rId24"/>
    <p:sldId id="277" r:id="rId25"/>
    <p:sldId id="278" r:id="rId26"/>
    <p:sldId id="279" r:id="rId27"/>
    <p:sldId id="280" r:id="rId28"/>
    <p:sldId id="282" r:id="rId29"/>
    <p:sldId id="283" r:id="rId30"/>
    <p:sldId id="284" r:id="rId31"/>
    <p:sldId id="385" r:id="rId32"/>
    <p:sldId id="386" r:id="rId33"/>
    <p:sldId id="388" r:id="rId34"/>
    <p:sldId id="389" r:id="rId35"/>
    <p:sldId id="288" r:id="rId36"/>
    <p:sldId id="289" r:id="rId37"/>
    <p:sldId id="290" r:id="rId38"/>
    <p:sldId id="291" r:id="rId39"/>
    <p:sldId id="292" r:id="rId40"/>
    <p:sldId id="293" r:id="rId41"/>
    <p:sldId id="296" r:id="rId42"/>
    <p:sldId id="294" r:id="rId43"/>
    <p:sldId id="297" r:id="rId44"/>
    <p:sldId id="298" r:id="rId45"/>
    <p:sldId id="299" r:id="rId46"/>
    <p:sldId id="300" r:id="rId47"/>
    <p:sldId id="301" r:id="rId48"/>
    <p:sldId id="302" r:id="rId49"/>
    <p:sldId id="303" r:id="rId50"/>
    <p:sldId id="304" r:id="rId51"/>
    <p:sldId id="305" r:id="rId52"/>
    <p:sldId id="369" r:id="rId53"/>
    <p:sldId id="306" r:id="rId54"/>
    <p:sldId id="309" r:id="rId55"/>
    <p:sldId id="310" r:id="rId56"/>
    <p:sldId id="311" r:id="rId57"/>
    <p:sldId id="312" r:id="rId58"/>
    <p:sldId id="313" r:id="rId59"/>
    <p:sldId id="314" r:id="rId60"/>
    <p:sldId id="315" r:id="rId61"/>
    <p:sldId id="316" r:id="rId62"/>
    <p:sldId id="308" r:id="rId63"/>
    <p:sldId id="377" r:id="rId64"/>
    <p:sldId id="317" r:id="rId65"/>
    <p:sldId id="318" r:id="rId66"/>
    <p:sldId id="320" r:id="rId67"/>
    <p:sldId id="321" r:id="rId68"/>
    <p:sldId id="322" r:id="rId69"/>
    <p:sldId id="323" r:id="rId70"/>
    <p:sldId id="326" r:id="rId71"/>
    <p:sldId id="327" r:id="rId72"/>
    <p:sldId id="328" r:id="rId73"/>
    <p:sldId id="329" r:id="rId74"/>
    <p:sldId id="330" r:id="rId75"/>
    <p:sldId id="331" r:id="rId76"/>
    <p:sldId id="332" r:id="rId77"/>
    <p:sldId id="333" r:id="rId78"/>
    <p:sldId id="334" r:id="rId79"/>
    <p:sldId id="335" r:id="rId80"/>
    <p:sldId id="337" r:id="rId81"/>
    <p:sldId id="338" r:id="rId82"/>
    <p:sldId id="339" r:id="rId83"/>
    <p:sldId id="340" r:id="rId84"/>
    <p:sldId id="341" r:id="rId85"/>
    <p:sldId id="342" r:id="rId86"/>
    <p:sldId id="343" r:id="rId87"/>
    <p:sldId id="378" r:id="rId88"/>
    <p:sldId id="345" r:id="rId89"/>
    <p:sldId id="346" r:id="rId90"/>
    <p:sldId id="347" r:id="rId91"/>
    <p:sldId id="348" r:id="rId92"/>
    <p:sldId id="319" r:id="rId93"/>
    <p:sldId id="370" r:id="rId94"/>
    <p:sldId id="349" r:id="rId95"/>
    <p:sldId id="351" r:id="rId96"/>
    <p:sldId id="352" r:id="rId97"/>
    <p:sldId id="353" r:id="rId98"/>
    <p:sldId id="355" r:id="rId99"/>
    <p:sldId id="356" r:id="rId100"/>
    <p:sldId id="357" r:id="rId101"/>
    <p:sldId id="358" r:id="rId102"/>
    <p:sldId id="359" r:id="rId103"/>
    <p:sldId id="360" r:id="rId104"/>
    <p:sldId id="362" r:id="rId105"/>
    <p:sldId id="361" r:id="rId106"/>
    <p:sldId id="363" r:id="rId107"/>
    <p:sldId id="368" r:id="rId108"/>
    <p:sldId id="364" r:id="rId109"/>
    <p:sldId id="365" r:id="rId110"/>
    <p:sldId id="350"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10" autoAdjust="0"/>
  </p:normalViewPr>
  <p:slideViewPr>
    <p:cSldViewPr>
      <p:cViewPr varScale="1">
        <p:scale>
          <a:sx n="47" d="100"/>
          <a:sy n="47" d="100"/>
        </p:scale>
        <p:origin x="43" y="1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A5E71-9B8A-4948-934D-135A34BAB3DE}" type="datetimeFigureOut">
              <a:rPr lang="en-US" smtClean="0"/>
              <a:pPr/>
              <a:t>5/11/2020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3BB91-983C-4022-8984-084D59186CA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www.nrastore.com/gear/instructor-gear/"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www.nrainstructors.org/"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rainstructor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www.nrainstructors.org/"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www.nrainstructors.org/"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www.nramedia.org/t/2008318/29231769/8739/8/"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Updated to PowerPoint wide format slides.</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Basics RSO Lesson Plan incorporated.</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Updated Slide graphics.</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Quick Lesson access menu added to slides.</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0</a:t>
            </a:fld>
            <a:endParaRPr lang="en-US" dirty="0"/>
          </a:p>
        </p:txBody>
      </p:sp>
    </p:spTree>
    <p:extLst>
      <p:ext uri="{BB962C8B-B14F-4D97-AF65-F5344CB8AC3E}">
        <p14:creationId xmlns:p14="http://schemas.microsoft.com/office/powerpoint/2010/main" val="370565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r>
              <a:rPr lang="en-US" sz="1200" b="1" dirty="0">
                <a:solidFill>
                  <a:schemeClr val="tx1"/>
                </a:solidFill>
                <a:effectLst>
                  <a:outerShdw blurRad="38100" dist="38100" dir="2700000" algn="tl">
                    <a:srgbClr val="000000">
                      <a:alpha val="43137"/>
                    </a:srgbClr>
                  </a:outerShdw>
                </a:effectLst>
              </a:rPr>
              <a:t>LESSON II:  Role of the Range Safety Officer and Range Standard Operating Procedures</a:t>
            </a:r>
          </a:p>
          <a:p>
            <a:endParaRPr lang="en-US" sz="1200" b="1" dirty="0">
              <a:solidFill>
                <a:schemeClr val="tx1"/>
              </a:solidFill>
              <a:effectLst>
                <a:outerShdw blurRad="38100" dist="38100" dir="2700000" algn="tl">
                  <a:srgbClr val="000000">
                    <a:alpha val="43137"/>
                  </a:srgbClr>
                </a:outerShdw>
              </a:effectLst>
            </a:endParaRPr>
          </a:p>
          <a:p>
            <a:pPr algn="l">
              <a:buSzTx/>
              <a:tabLst>
                <a:tab pos="1485900" algn="l"/>
              </a:tabLst>
            </a:pPr>
            <a:r>
              <a:rPr lang="en-US" sz="3600" b="1" i="1" dirty="0">
                <a:solidFill>
                  <a:schemeClr val="tx1"/>
                </a:solidFill>
                <a:effectLst>
                  <a:outerShdw blurRad="38100" dist="38100" dir="2700000" algn="tl">
                    <a:srgbClr val="000000">
                      <a:alpha val="43137"/>
                    </a:srgbClr>
                  </a:outerShdw>
                </a:effectLst>
              </a:rPr>
              <a:t>Learning Objectives</a:t>
            </a:r>
            <a:r>
              <a:rPr lang="en-US" sz="3600" dirty="0">
                <a:solidFill>
                  <a:schemeClr val="tx1"/>
                </a:solidFill>
                <a:effectLst>
                  <a:outerShdw blurRad="38100" dist="38100" dir="2700000" algn="tl">
                    <a:srgbClr val="000000">
                      <a:alpha val="43137"/>
                    </a:srgbClr>
                  </a:outerShdw>
                </a:effectLst>
              </a:rPr>
              <a:t>:</a:t>
            </a:r>
          </a:p>
          <a:p>
            <a:pPr algn="l">
              <a:buSzTx/>
              <a:tabLst>
                <a:tab pos="1485900" algn="l"/>
              </a:tabLst>
            </a:pPr>
            <a:endParaRPr lang="en-US" sz="3600" dirty="0">
              <a:solidFill>
                <a:schemeClr val="tx1"/>
              </a:solidFill>
              <a:effectLst>
                <a:outerShdw blurRad="38100" dist="38100" dir="2700000" algn="tl">
                  <a:srgbClr val="000000">
                    <a:alpha val="43137"/>
                  </a:srgbClr>
                </a:outerShdw>
              </a:effectLst>
            </a:endParaRPr>
          </a:p>
          <a:p>
            <a:pPr marL="0" lvl="1" algn="l">
              <a:tabLst>
                <a:tab pos="1485900" algn="l"/>
              </a:tabLst>
            </a:pPr>
            <a:r>
              <a:rPr lang="en-US" dirty="0">
                <a:solidFill>
                  <a:schemeClr val="tx1"/>
                </a:solidFill>
                <a:effectLst>
                  <a:outerShdw blurRad="38100" dist="38100" dir="2700000" algn="tl">
                    <a:srgbClr val="000000">
                      <a:alpha val="43137"/>
                    </a:srgbClr>
                  </a:outerShdw>
                </a:effectLst>
              </a:rPr>
              <a:t>Upon completion of this lesson, you should be able to:</a:t>
            </a:r>
          </a:p>
          <a:p>
            <a:pPr marL="0" lvl="1" algn="l">
              <a:tabLst>
                <a:tab pos="1485900" algn="l"/>
              </a:tabLst>
            </a:pPr>
            <a:endParaRPr lang="en-US" dirty="0">
              <a:solidFill>
                <a:schemeClr val="tx1"/>
              </a:solidFill>
              <a:effectLst>
                <a:outerShdw blurRad="38100" dist="38100" dir="2700000" algn="tl">
                  <a:srgbClr val="000000">
                    <a:alpha val="43137"/>
                  </a:srgbClr>
                </a:outerShdw>
              </a:effectLst>
            </a:endParaRPr>
          </a:p>
          <a:p>
            <a:pPr marL="0" lvl="2"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Explain the difference between a Range Safety Officer (RSO) and a Chief Range Safety Officer (CRSO).</a:t>
            </a:r>
          </a:p>
          <a:p>
            <a:pPr marL="457200" lvl="3" algn="l">
              <a:buFont typeface="Wingdings" pitchFamily="2" charset="2"/>
              <a:buChar char="ü"/>
              <a:tabLst>
                <a:tab pos="1485900" algn="l"/>
              </a:tabLst>
            </a:pPr>
            <a:r>
              <a:rPr lang="en-US" sz="2800" dirty="0">
                <a:solidFill>
                  <a:schemeClr val="tx1"/>
                </a:solidFill>
                <a:effectLst>
                  <a:outerShdw blurRad="38100" dist="38100" dir="2700000" algn="tl">
                    <a:srgbClr val="000000">
                      <a:alpha val="43137"/>
                    </a:srgbClr>
                  </a:outerShdw>
                </a:effectLst>
              </a:rPr>
              <a:t>RSOs need to have a basic understanding of the Chief Range Safety Officer’s role to enable them to work together as a team.</a:t>
            </a:r>
          </a:p>
          <a:p>
            <a:pPr marL="0" lvl="2"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Explain the duties of a Range Safety Officer (RSO).</a:t>
            </a:r>
          </a:p>
          <a:p>
            <a:pPr marL="457200" lvl="3" algn="l">
              <a:buFont typeface="Wingdings" pitchFamily="2" charset="2"/>
              <a:buChar char="ü"/>
              <a:tabLst>
                <a:tab pos="1485900" algn="l"/>
              </a:tabLst>
            </a:pPr>
            <a:r>
              <a:rPr lang="en-US" sz="2800" dirty="0">
                <a:solidFill>
                  <a:schemeClr val="tx1"/>
                </a:solidFill>
                <a:effectLst>
                  <a:outerShdw blurRad="38100" dist="38100" dir="2700000" algn="tl">
                    <a:srgbClr val="000000">
                      <a:alpha val="43137"/>
                    </a:srgbClr>
                  </a:outerShdw>
                </a:effectLst>
              </a:rPr>
              <a:t>To effectively serve as a RSO,</a:t>
            </a:r>
            <a:r>
              <a:rPr lang="en-US" sz="2800" baseline="0" dirty="0">
                <a:solidFill>
                  <a:schemeClr val="tx1"/>
                </a:solidFill>
                <a:effectLst>
                  <a:outerShdw blurRad="38100" dist="38100" dir="2700000" algn="tl">
                    <a:srgbClr val="000000">
                      <a:alpha val="43137"/>
                    </a:srgbClr>
                  </a:outerShdw>
                </a:effectLst>
              </a:rPr>
              <a:t> you must make sure all persons on the facility follow range regulations, which will reduce property damage and preclude personal injury.</a:t>
            </a:r>
            <a:endParaRPr lang="en-US" sz="2800" dirty="0">
              <a:solidFill>
                <a:schemeClr val="tx1"/>
              </a:solidFill>
              <a:effectLst>
                <a:outerShdw blurRad="38100" dist="38100" dir="2700000" algn="tl">
                  <a:srgbClr val="000000">
                    <a:alpha val="43137"/>
                  </a:srgbClr>
                </a:outerShdw>
              </a:effectLst>
            </a:endParaRPr>
          </a:p>
          <a:p>
            <a:pPr marL="0" lvl="2"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Explain the responsibilities of a Range Safety Officer.</a:t>
            </a:r>
          </a:p>
          <a:p>
            <a:pPr marL="457200" lvl="3" algn="l">
              <a:buFont typeface="Wingdings" pitchFamily="2" charset="2"/>
              <a:buChar char="ü"/>
              <a:tabLst>
                <a:tab pos="1485900" algn="l"/>
              </a:tabLst>
            </a:pPr>
            <a:r>
              <a:rPr lang="en-US" sz="2800" dirty="0">
                <a:solidFill>
                  <a:schemeClr val="tx1"/>
                </a:solidFill>
                <a:effectLst>
                  <a:outerShdw blurRad="38100" dist="38100" dir="2700000" algn="tl">
                    <a:srgbClr val="000000">
                      <a:alpha val="43137"/>
                    </a:srgbClr>
                  </a:outerShdw>
                </a:effectLst>
              </a:rPr>
              <a:t>RSOs must</a:t>
            </a:r>
            <a:r>
              <a:rPr lang="en-US" sz="2800" baseline="0" dirty="0">
                <a:solidFill>
                  <a:schemeClr val="tx1"/>
                </a:solidFill>
                <a:effectLst>
                  <a:outerShdw blurRad="38100" dist="38100" dir="2700000" algn="tl">
                    <a:srgbClr val="000000">
                      <a:alpha val="43137"/>
                    </a:srgbClr>
                  </a:outerShdw>
                </a:effectLst>
              </a:rPr>
              <a:t> understand their responsibilities which often include taking action during circumstances where duties were not assigned.</a:t>
            </a:r>
            <a:endParaRPr lang="en-US" sz="2800" dirty="0">
              <a:solidFill>
                <a:schemeClr val="tx1"/>
              </a:solidFill>
              <a:effectLst>
                <a:outerShdw blurRad="38100" dist="38100" dir="2700000" algn="tl">
                  <a:srgbClr val="000000">
                    <a:alpha val="43137"/>
                  </a:srgbClr>
                </a:outerShdw>
              </a:effectLst>
            </a:endParaRPr>
          </a:p>
          <a:p>
            <a:pPr marL="0" lvl="2"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Explain the purpose of having range Standard Operating Procedures (SOP).</a:t>
            </a:r>
          </a:p>
          <a:p>
            <a:pPr marL="457200" lvl="3" algn="l">
              <a:buFont typeface="Wingdings" pitchFamily="2" charset="2"/>
              <a:buChar char="ü"/>
              <a:tabLst>
                <a:tab pos="1485900" algn="l"/>
              </a:tabLst>
            </a:pPr>
            <a:r>
              <a:rPr lang="en-US" sz="2800" dirty="0">
                <a:solidFill>
                  <a:schemeClr val="tx1"/>
                </a:solidFill>
                <a:effectLst>
                  <a:outerShdw blurRad="38100" dist="38100" dir="2700000" algn="tl">
                    <a:srgbClr val="000000">
                      <a:alpha val="43137"/>
                    </a:srgbClr>
                  </a:outerShdw>
                </a:effectLst>
              </a:rPr>
              <a:t>Range SOPs provide guidelines for all activities that occur on a range. SOPs</a:t>
            </a:r>
            <a:r>
              <a:rPr lang="en-US" sz="2800" baseline="0" dirty="0">
                <a:solidFill>
                  <a:schemeClr val="tx1"/>
                </a:solidFill>
                <a:effectLst>
                  <a:outerShdw blurRad="38100" dist="38100" dir="2700000" algn="tl">
                    <a:srgbClr val="000000">
                      <a:alpha val="43137"/>
                    </a:srgbClr>
                  </a:outerShdw>
                </a:effectLst>
              </a:rPr>
              <a:t> include shooting range rules, emergency response plans, and other information needed to conduct safe shooting activities and range operations consistent with the purposes for which the range was designed.</a:t>
            </a:r>
          </a:p>
          <a:p>
            <a:pPr marL="0" lvl="2" algn="l">
              <a:buFont typeface="Wingdings" pitchFamily="2" charset="2"/>
              <a:buNone/>
              <a:tabLst>
                <a:tab pos="1485900" algn="l"/>
              </a:tabLst>
            </a:pPr>
            <a:endParaRPr lang="en-US" sz="2800" baseline="0"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LEARNING OBJECTIVES: </a:t>
            </a:r>
            <a:r>
              <a:rPr lang="en-US" sz="1200" kern="1200" dirty="0">
                <a:solidFill>
                  <a:schemeClr val="tx1"/>
                </a:solidFill>
                <a:effectLst/>
                <a:latin typeface="+mn-lt"/>
                <a:ea typeface="+mn-ea"/>
                <a:cs typeface="+mn-cs"/>
              </a:rPr>
              <a:t>Upon completion of this lesson, students should be able to:</a:t>
            </a:r>
            <a:endParaRPr lang="en-US" sz="10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Explain the role of the Range Safety Officer (RSO).</a:t>
            </a:r>
            <a:endParaRPr lang="en-US" sz="10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Explain the purpose of having range Standard Operating Procedures (SOPs).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Length:  </a:t>
            </a:r>
            <a:r>
              <a:rPr lang="en-US" sz="1200" kern="1200" dirty="0">
                <a:solidFill>
                  <a:schemeClr val="tx1"/>
                </a:solidFill>
                <a:effectLst/>
                <a:latin typeface="+mn-lt"/>
                <a:ea typeface="+mn-ea"/>
                <a:cs typeface="+mn-cs"/>
              </a:rPr>
              <a:t>20 Minutes</a:t>
            </a:r>
            <a:endParaRPr lang="en-US" sz="10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Facility:  </a:t>
            </a:r>
            <a:r>
              <a:rPr lang="en-US" sz="1200" kern="1200" dirty="0">
                <a:solidFill>
                  <a:schemeClr val="tx1"/>
                </a:solidFill>
                <a:effectLst/>
                <a:latin typeface="+mn-lt"/>
                <a:ea typeface="+mn-ea"/>
                <a:cs typeface="+mn-cs"/>
              </a:rPr>
              <a:t>Classroom</a:t>
            </a:r>
            <a:endParaRPr lang="en-US" sz="10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Training Materials:</a:t>
            </a:r>
            <a:endParaRPr lang="en-US" sz="10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NRA Basic Range Safety Officer Course Student Study Guide (</a:t>
            </a:r>
            <a:r>
              <a:rPr lang="en-US" sz="1200" kern="1200" dirty="0">
                <a:solidFill>
                  <a:schemeClr val="tx1"/>
                </a:solidFill>
                <a:effectLst/>
                <a:latin typeface="+mn-lt"/>
                <a:ea typeface="+mn-ea"/>
                <a:cs typeface="+mn-cs"/>
              </a:rPr>
              <a:t>one per student)</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Notepads and pencils (one per student)</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Viewgraphs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Training aids as appropriate:  chalk, eraser, blackboard, flipchart, easel, markers, overhead projector, bulbs, screen, etc.</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NRA Range Source Book</a:t>
            </a:r>
            <a:endParaRPr lang="en-US" sz="2800"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pPr marL="171450" indent="-171450">
              <a:buFont typeface="Arial" panose="020B0604020202020204" pitchFamily="34" charset="0"/>
              <a:buChar char="•"/>
            </a:pPr>
            <a:r>
              <a:rPr lang="en-US" dirty="0"/>
              <a:t>Enter your NRA ID (Text field A).</a:t>
            </a:r>
          </a:p>
          <a:p>
            <a:pPr marL="171450" indent="-171450">
              <a:buFont typeface="Arial" panose="020B0604020202020204" pitchFamily="34" charset="0"/>
              <a:buChar char="•"/>
            </a:pPr>
            <a:r>
              <a:rPr lang="en-US" dirty="0"/>
              <a:t>Enter your Last Name (Text Field B).</a:t>
            </a:r>
          </a:p>
          <a:p>
            <a:pPr marL="171450" indent="-171450">
              <a:buFont typeface="Arial" panose="020B0604020202020204" pitchFamily="34" charset="0"/>
              <a:buChar char="•"/>
            </a:pPr>
            <a:r>
              <a:rPr lang="en-US" dirty="0"/>
              <a:t>Enter your Zip Code (Text Field C).</a:t>
            </a:r>
          </a:p>
        </p:txBody>
      </p:sp>
      <p:sp>
        <p:nvSpPr>
          <p:cNvPr id="4" name="Slide Number Placeholder 3"/>
          <p:cNvSpPr>
            <a:spLocks noGrp="1"/>
          </p:cNvSpPr>
          <p:nvPr>
            <p:ph type="sldNum" sz="quarter" idx="10"/>
          </p:nvPr>
        </p:nvSpPr>
        <p:spPr/>
        <p:txBody>
          <a:bodyPr/>
          <a:lstStyle/>
          <a:p>
            <a:fld id="{AA43BB91-983C-4022-8984-084D59186CA2}" type="slidenum">
              <a:rPr lang="en-US" smtClean="0"/>
              <a:pPr/>
              <a:t>99</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pPr marL="171450" indent="-171450">
              <a:buFont typeface="Arial" panose="020B0604020202020204" pitchFamily="34" charset="0"/>
              <a:buChar char="•"/>
            </a:pPr>
            <a:r>
              <a:rPr lang="en-US" dirty="0"/>
              <a:t>Create your login ID.</a:t>
            </a:r>
          </a:p>
          <a:p>
            <a:pPr marL="171450" indent="-171450">
              <a:buFont typeface="Arial" panose="020B0604020202020204" pitchFamily="34" charset="0"/>
              <a:buChar char="•"/>
            </a:pPr>
            <a:r>
              <a:rPr lang="en-US" dirty="0"/>
              <a:t>Enter your contact Email Address.</a:t>
            </a:r>
          </a:p>
          <a:p>
            <a:pPr marL="171450" indent="-171450">
              <a:buFont typeface="Arial" panose="020B0604020202020204" pitchFamily="34" charset="0"/>
              <a:buChar char="•"/>
            </a:pPr>
            <a:r>
              <a:rPr lang="en-US" dirty="0"/>
              <a:t>Enter the password your wish to use for this account.</a:t>
            </a:r>
          </a:p>
          <a:p>
            <a:pPr marL="171450" indent="-171450">
              <a:buFont typeface="Arial" panose="020B0604020202020204" pitchFamily="34" charset="0"/>
              <a:buChar char="•"/>
            </a:pPr>
            <a:r>
              <a:rPr lang="en-US" dirty="0"/>
              <a:t>Click “Register.”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important to remember your login ID.</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100</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r>
              <a:rPr lang="en-US" dirty="0"/>
              <a:t>Review and confirm your information entered.</a:t>
            </a:r>
          </a:p>
          <a:p>
            <a:endParaRPr lang="en-US" dirty="0"/>
          </a:p>
          <a:p>
            <a:r>
              <a:rPr lang="en-US" dirty="0"/>
              <a:t>If correct, click “Register.”</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101</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r>
              <a:rPr lang="en-US" dirty="0"/>
              <a:t>This window will display, letting you know that your registration is successfully completed.</a:t>
            </a:r>
          </a:p>
          <a:p>
            <a:endParaRPr lang="en-US" dirty="0"/>
          </a:p>
          <a:p>
            <a:r>
              <a:rPr lang="en-US" dirty="0"/>
              <a:t>Click on the link: “Click here to Login.”</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102</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r>
              <a:rPr lang="en-US" dirty="0"/>
              <a:t>Enter your Login ID.</a:t>
            </a:r>
          </a:p>
          <a:p>
            <a:r>
              <a:rPr lang="en-US" dirty="0"/>
              <a:t>Enter your account password.</a:t>
            </a:r>
          </a:p>
          <a:p>
            <a:r>
              <a:rPr lang="en-US" dirty="0"/>
              <a:t>Click “Login” button to access your home page.</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103</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u="sng" kern="1200" dirty="0">
                <a:solidFill>
                  <a:schemeClr val="tx1"/>
                </a:solidFill>
                <a:effectLst/>
                <a:latin typeface="+mn-lt"/>
                <a:ea typeface="+mn-ea"/>
                <a:cs typeface="+mn-cs"/>
              </a:rPr>
              <a:t>NRA Trainers, Coaches, and </a:t>
            </a:r>
            <a:r>
              <a:rPr lang="en-US" sz="1200" b="1" i="0" u="sng" kern="1200" dirty="0" err="1">
                <a:solidFill>
                  <a:schemeClr val="tx1"/>
                </a:solidFill>
                <a:effectLst/>
                <a:latin typeface="+mn-lt"/>
                <a:ea typeface="+mn-ea"/>
                <a:cs typeface="+mn-cs"/>
              </a:rPr>
              <a:t>Ransge</a:t>
            </a:r>
            <a:r>
              <a:rPr lang="en-US" sz="1200" b="1" i="0" u="sng" kern="1200" dirty="0">
                <a:solidFill>
                  <a:schemeClr val="tx1"/>
                </a:solidFill>
                <a:effectLst/>
                <a:latin typeface="+mn-lt"/>
                <a:ea typeface="+mn-ea"/>
                <a:cs typeface="+mn-cs"/>
              </a:rPr>
              <a:t> Safety Officer Credentialing Fees: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will need to finalize your credentialing process by paying for the ratings to become active.</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Non Member Fees</a:t>
            </a:r>
          </a:p>
          <a:p>
            <a:pPr marL="171450" indent="-171450">
              <a:buFont typeface="Arial" panose="020B0604020202020204" pitchFamily="34" charset="0"/>
              <a:buChar char="•"/>
            </a:pPr>
            <a:r>
              <a:rPr lang="en-US" sz="1200" b="0" i="0" u="none" kern="1200" dirty="0">
                <a:solidFill>
                  <a:schemeClr val="tx1"/>
                </a:solidFill>
                <a:effectLst/>
                <a:latin typeface="+mn-lt"/>
                <a:ea typeface="+mn-ea"/>
                <a:cs typeface="+mn-cs"/>
              </a:rPr>
              <a:t>First</a:t>
            </a:r>
            <a:r>
              <a:rPr lang="en-US" sz="1200" b="0" i="0" kern="1200" dirty="0">
                <a:solidFill>
                  <a:schemeClr val="tx1"/>
                </a:solidFill>
                <a:effectLst/>
                <a:latin typeface="+mn-lt"/>
                <a:ea typeface="+mn-ea"/>
                <a:cs typeface="+mn-cs"/>
              </a:rPr>
              <a:t> time Non NRA Member instructors, Coaches, and Range Safety Officers pay a flat credentialing fee of $60 for a 2 year term.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Additional ratings can be added at a rate of $30 per rating.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Renewals are $60 for a 2 year term regardless of how many ratings are being renewed.</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NRA Member Fees</a:t>
            </a:r>
          </a:p>
          <a:p>
            <a:pPr marL="171450" indent="-171450">
              <a:buFont typeface="Courier New" panose="02070309020205020404" pitchFamily="49" charset="0"/>
              <a:buChar char="o"/>
            </a:pPr>
            <a:r>
              <a:rPr lang="en-US" sz="1200" b="0" i="0" kern="1200" dirty="0">
                <a:solidFill>
                  <a:schemeClr val="tx1"/>
                </a:solidFill>
                <a:effectLst/>
                <a:latin typeface="+mn-lt"/>
                <a:ea typeface="+mn-ea"/>
                <a:cs typeface="+mn-cs"/>
              </a:rPr>
              <a:t>NRA Members credentialing fees are $35 for a 2 year term.</a:t>
            </a:r>
          </a:p>
          <a:p>
            <a:pPr marL="171450" indent="-171450">
              <a:buFont typeface="Courier New" panose="02070309020205020404" pitchFamily="49" charset="0"/>
              <a:buChar char="o"/>
            </a:pPr>
            <a:r>
              <a:rPr lang="en-US" sz="1200" b="0" i="0" kern="1200" dirty="0">
                <a:solidFill>
                  <a:schemeClr val="tx1"/>
                </a:solidFill>
                <a:effectLst/>
                <a:latin typeface="+mn-lt"/>
                <a:ea typeface="+mn-ea"/>
                <a:cs typeface="+mn-cs"/>
              </a:rPr>
              <a:t>Additional ratings can be added at $15 per rating.</a:t>
            </a:r>
          </a:p>
          <a:p>
            <a:pPr marL="171450" indent="-171450">
              <a:buFont typeface="Courier New" panose="02070309020205020404" pitchFamily="49" charset="0"/>
              <a:buChar char="o"/>
            </a:pPr>
            <a:r>
              <a:rPr lang="en-US" sz="1200" b="0" i="0" kern="1200" dirty="0">
                <a:solidFill>
                  <a:schemeClr val="tx1"/>
                </a:solidFill>
                <a:effectLst/>
                <a:latin typeface="+mn-lt"/>
                <a:ea typeface="+mn-ea"/>
                <a:cs typeface="+mn-cs"/>
              </a:rPr>
              <a:t>Trainers who have both instructor and Coach credentials expiring in different months/years will have the closest date rolled up to the farthest date for your renewal cycle.</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104</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1" u="sng" dirty="0"/>
              <a:t>NRA Trainers, Coaches and RSO Disclaimer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Read and review the disclaimer.</a:t>
            </a:r>
          </a:p>
          <a:p>
            <a:pPr marL="171450" indent="-171450">
              <a:buFont typeface="Arial" panose="020B0604020202020204" pitchFamily="34" charset="0"/>
              <a:buChar char="•"/>
            </a:pPr>
            <a:r>
              <a:rPr lang="en-US" dirty="0"/>
              <a:t>Check the box that “you agree to the terms of the disclaimer.”</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105</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r>
              <a:rPr lang="en-US" dirty="0"/>
              <a:t>Complete your payment fields to pay for the ratings listed to be finalized.</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106</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r>
              <a:rPr lang="en-US" dirty="0"/>
              <a:t>Upon successful payment, you will be redirected to your home page.</a:t>
            </a:r>
          </a:p>
          <a:p>
            <a:endParaRPr lang="en-US" dirty="0"/>
          </a:p>
          <a:p>
            <a:r>
              <a:rPr lang="en-US" dirty="0"/>
              <a:t>Scroll down the page to the three grey tiles.</a:t>
            </a:r>
          </a:p>
          <a:p>
            <a:endParaRPr lang="en-US" dirty="0"/>
          </a:p>
          <a:p>
            <a:r>
              <a:rPr lang="en-US" dirty="0"/>
              <a:t>The left tile will give you the option to print your ID card and certificate.</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107</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sz="1200" b="1" dirty="0">
                <a:effectLst>
                  <a:outerShdw blurRad="38100" dist="38100" dir="2700000" algn="tl">
                    <a:srgbClr val="000000">
                      <a:alpha val="43137"/>
                    </a:srgbClr>
                  </a:outerShdw>
                </a:effectLst>
              </a:rPr>
              <a:t>Some of the RSO items available at : </a:t>
            </a:r>
            <a:r>
              <a:rPr lang="en-US" sz="1200" u="sng" dirty="0">
                <a:hlinkClick r:id="rId3"/>
              </a:rPr>
              <a:t>https://www.nrastore.com/gear/instructor-gear/</a:t>
            </a:r>
            <a:endParaRPr lang="en-US" sz="1200" b="1" dirty="0">
              <a:effectLst>
                <a:outerShdw blurRad="38100" dist="38100" dir="2700000" algn="tl">
                  <a:srgbClr val="000000">
                    <a:alpha val="43137"/>
                  </a:srgbClr>
                </a:outerShdw>
              </a:effectLst>
            </a:endParaRPr>
          </a:p>
          <a:p>
            <a:pPr algn="l"/>
            <a:endParaRPr lang="en-US" dirty="0"/>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108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The Role of the Range Safety Officer</a:t>
            </a:r>
          </a:p>
          <a:p>
            <a:endParaRPr lang="en-US" sz="1200" b="1" dirty="0">
              <a:solidFill>
                <a:schemeClr val="tx1"/>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outerShdw blurRad="38100" dist="38100" dir="2700000" algn="tl">
                    <a:srgbClr val="000000">
                      <a:alpha val="43137"/>
                    </a:srgbClr>
                  </a:outerShdw>
                </a:effectLst>
              </a:rPr>
              <a:t>The </a:t>
            </a:r>
            <a:r>
              <a:rPr lang="en-US" sz="1200" b="1" dirty="0">
                <a:solidFill>
                  <a:schemeClr val="tx1"/>
                </a:solidFill>
                <a:effectLst>
                  <a:outerShdw blurRad="38100" dist="38100" dir="2700000" algn="tl">
                    <a:srgbClr val="000000">
                      <a:alpha val="43137"/>
                    </a:srgbClr>
                  </a:outerShdw>
                </a:effectLst>
              </a:rPr>
              <a:t>Range Safety Officer</a:t>
            </a:r>
            <a:r>
              <a:rPr lang="en-US" sz="1200" dirty="0">
                <a:solidFill>
                  <a:schemeClr val="tx1"/>
                </a:solidFill>
                <a:effectLst>
                  <a:outerShdw blurRad="38100" dist="38100" dir="2700000" algn="tl">
                    <a:srgbClr val="000000">
                      <a:alpha val="43137"/>
                    </a:srgbClr>
                  </a:outerShdw>
                </a:effectLst>
              </a:rPr>
              <a:t> (RSO) supervises shooting activities as prescribed by the range Standard Operating Procedures (SOP).</a:t>
            </a:r>
          </a:p>
          <a:p>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10</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VII: Conclusion</a:t>
            </a:r>
          </a:p>
          <a:p>
            <a:endParaRPr lang="en-US" sz="1200" b="1" dirty="0">
              <a:solidFill>
                <a:schemeClr val="tx1"/>
              </a:solidFill>
              <a:effectLst>
                <a:outerShdw blurRad="38100" dist="38100" dir="2700000" algn="tl">
                  <a:srgbClr val="000000">
                    <a:alpha val="43137"/>
                  </a:srgbClr>
                </a:outerShdw>
              </a:effectLst>
            </a:endParaRPr>
          </a:p>
          <a:p>
            <a:pPr marL="533400" indent="-533400">
              <a:lnSpc>
                <a:spcPct val="90000"/>
              </a:lnSpc>
              <a:buFont typeface="Wingdings" pitchFamily="2" charset="2"/>
              <a:buNone/>
            </a:pPr>
            <a:r>
              <a:rPr lang="en-US" sz="1200" b="1" i="1" dirty="0">
                <a:solidFill>
                  <a:schemeClr val="tx1"/>
                </a:solidFill>
                <a:effectLst>
                  <a:outerShdw blurRad="38100" dist="38100" dir="2700000" algn="tl">
                    <a:srgbClr val="000000">
                      <a:alpha val="43137"/>
                    </a:srgbClr>
                  </a:outerShdw>
                </a:effectLst>
              </a:rPr>
              <a:t>Learning Objectives</a:t>
            </a:r>
            <a:r>
              <a:rPr lang="en-US" sz="1200" dirty="0">
                <a:solidFill>
                  <a:schemeClr val="tx1"/>
                </a:solidFill>
                <a:effectLst>
                  <a:outerShdw blurRad="38100" dist="38100" dir="2700000" algn="tl">
                    <a:srgbClr val="000000">
                      <a:alpha val="43137"/>
                    </a:srgbClr>
                  </a:outerShdw>
                </a:effectLst>
              </a:rPr>
              <a:t> </a:t>
            </a:r>
          </a:p>
          <a:p>
            <a:pPr marL="533400" indent="-533400">
              <a:lnSpc>
                <a:spcPct val="90000"/>
              </a:lnSpc>
              <a:buFont typeface="Wingdings" pitchFamily="2" charset="2"/>
              <a:buNone/>
            </a:pPr>
            <a:r>
              <a:rPr lang="en-US" sz="1200" dirty="0">
                <a:solidFill>
                  <a:schemeClr val="tx1"/>
                </a:solidFill>
                <a:effectLst>
                  <a:outerShdw blurRad="38100" dist="38100" dir="2700000" algn="tl">
                    <a:srgbClr val="000000">
                      <a:alpha val="43137"/>
                    </a:srgbClr>
                  </a:outerShdw>
                </a:effectLst>
              </a:rPr>
              <a:t> </a:t>
            </a:r>
          </a:p>
          <a:p>
            <a:pPr marL="533400" indent="-533400">
              <a:lnSpc>
                <a:spcPct val="90000"/>
              </a:lnSpc>
              <a:buFont typeface="Wingdings" pitchFamily="2" charset="2"/>
              <a:buNone/>
            </a:pPr>
            <a:r>
              <a:rPr lang="en-US" sz="1200" dirty="0">
                <a:solidFill>
                  <a:schemeClr val="tx1"/>
                </a:solidFill>
                <a:effectLst>
                  <a:outerShdw blurRad="38100" dist="38100" dir="2700000" algn="tl">
                    <a:srgbClr val="000000">
                      <a:alpha val="43137"/>
                    </a:srgbClr>
                  </a:outerShdw>
                </a:effectLst>
              </a:rPr>
              <a:t>As a result of this lesson, you:</a:t>
            </a:r>
          </a:p>
          <a:p>
            <a:pPr marL="533400" indent="-533400">
              <a:lnSpc>
                <a:spcPct val="90000"/>
              </a:lnSpc>
              <a:buFont typeface="Wingdings" pitchFamily="2" charset="2"/>
              <a:buNone/>
            </a:pPr>
            <a:endParaRPr lang="en-US" sz="1200" dirty="0">
              <a:solidFill>
                <a:schemeClr val="tx1"/>
              </a:solidFill>
              <a:effectLst>
                <a:outerShdw blurRad="38100" dist="38100" dir="2700000" algn="tl">
                  <a:srgbClr val="000000">
                    <a:alpha val="43137"/>
                  </a:srgbClr>
                </a:outerShdw>
              </a:effectLst>
            </a:endParaRP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Passed the NRA Range Safety Officer course’s written examination.</a:t>
            </a: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Understand the procedure for finalizing the credentialing process with the NRA at: </a:t>
            </a:r>
            <a:r>
              <a:rPr lang="en-US" sz="1200" dirty="0">
                <a:solidFill>
                  <a:schemeClr val="tx1"/>
                </a:solidFill>
                <a:effectLst>
                  <a:outerShdw blurRad="38100" dist="38100" dir="2700000" algn="tl">
                    <a:srgbClr val="000000">
                      <a:alpha val="43137"/>
                    </a:srgbClr>
                  </a:outerShdw>
                </a:effectLst>
                <a:hlinkClick r:id="rId3"/>
              </a:rPr>
              <a:t>www.NRAInstructors.org</a:t>
            </a:r>
            <a:r>
              <a:rPr lang="en-US" sz="1200" dirty="0">
                <a:solidFill>
                  <a:schemeClr val="tx1"/>
                </a:solidFill>
                <a:effectLst>
                  <a:outerShdw blurRad="38100" dist="38100" dir="2700000" algn="tl">
                    <a:srgbClr val="000000">
                      <a:alpha val="43137"/>
                    </a:srgbClr>
                  </a:outerShdw>
                </a:effectLst>
              </a:rPr>
              <a:t>.</a:t>
            </a: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Presentation of Course Completion Cards</a:t>
            </a:r>
          </a:p>
          <a:p>
            <a:pPr marL="457200" indent="-457200"/>
            <a:endParaRPr lang="en-US" sz="1200" dirty="0">
              <a:solidFill>
                <a:schemeClr val="tx1"/>
              </a:solidFill>
              <a:effectLst>
                <a:outerShdw blurRad="38100" dist="38100" dir="2700000" algn="tl">
                  <a:srgbClr val="000000">
                    <a:alpha val="43137"/>
                  </a:srgbClr>
                </a:outerShdw>
              </a:effectLst>
            </a:endParaRPr>
          </a:p>
          <a:p>
            <a:pPr marL="457200" indent="-457200" algn="l"/>
            <a:r>
              <a:rPr lang="en-US" sz="1200" dirty="0">
                <a:solidFill>
                  <a:schemeClr val="tx1"/>
                </a:solidFill>
                <a:effectLst>
                  <a:outerShdw blurRad="38100" dist="38100" dir="2700000" algn="tl">
                    <a:srgbClr val="000000">
                      <a:alpha val="43137"/>
                    </a:srgbClr>
                  </a:outerShdw>
                </a:effectLst>
              </a:rPr>
              <a:t>What are your questions?</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109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The Role of the Chief Range Safety Officer</a:t>
            </a:r>
          </a:p>
          <a:p>
            <a:endParaRPr lang="en-US" sz="1200" b="1"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2Min.                              Cumulative Time:   8 Min.</a:t>
            </a:r>
            <a:endParaRPr lang="en-US" sz="1200" kern="1200" dirty="0">
              <a:solidFill>
                <a:schemeClr val="tx1"/>
              </a:solidFill>
              <a:effectLst/>
              <a:latin typeface="+mn-lt"/>
              <a:ea typeface="+mn-ea"/>
              <a:cs typeface="+mn-cs"/>
            </a:endParaRPr>
          </a:p>
          <a:p>
            <a:endParaRPr lang="en-US" sz="1200" b="1" dirty="0">
              <a:solidFill>
                <a:schemeClr val="tx1"/>
              </a:solidFill>
              <a:effectLst>
                <a:outerShdw blurRad="38100" dist="38100" dir="2700000" algn="tl">
                  <a:srgbClr val="000000">
                    <a:alpha val="43137"/>
                  </a:srgbClr>
                </a:outerShdw>
              </a:effectLst>
            </a:endParaRPr>
          </a:p>
          <a:p>
            <a:pPr indent="7938" algn="l">
              <a:buFont typeface="Arial" pitchFamily="34" charset="0"/>
              <a:buChar char="•"/>
            </a:pPr>
            <a:r>
              <a:rPr lang="en-US" sz="1200" dirty="0">
                <a:solidFill>
                  <a:schemeClr val="tx1"/>
                </a:solidFill>
                <a:effectLst>
                  <a:outerShdw blurRad="38100" dist="38100" dir="2700000" algn="tl">
                    <a:srgbClr val="000000">
                      <a:alpha val="43137"/>
                    </a:srgbClr>
                  </a:outerShdw>
                </a:effectLst>
              </a:rPr>
              <a:t>The Chief Range Safety Officer (CRSO) trains RSOs and has overall responsibility for safe gun handling and shooting everywhere on the range premises.</a:t>
            </a:r>
          </a:p>
          <a:p>
            <a:pPr lvl="1" indent="7938" algn="l">
              <a:buFont typeface="Wingdings" pitchFamily="2" charset="2"/>
              <a:buChar char="§"/>
            </a:pPr>
            <a:r>
              <a:rPr lang="en-US" sz="1200" dirty="0">
                <a:solidFill>
                  <a:schemeClr val="tx1"/>
                </a:solidFill>
                <a:effectLst>
                  <a:outerShdw blurRad="38100" dist="38100" dir="2700000" algn="tl">
                    <a:srgbClr val="000000">
                      <a:alpha val="43137"/>
                    </a:srgbClr>
                  </a:outerShdw>
                </a:effectLst>
              </a:rPr>
              <a:t>May be the range owner, operator, manager or someone who reports directly to any or</a:t>
            </a:r>
            <a:r>
              <a:rPr lang="en-US" sz="1200" baseline="0" dirty="0">
                <a:solidFill>
                  <a:schemeClr val="tx1"/>
                </a:solidFill>
                <a:effectLst>
                  <a:outerShdw blurRad="38100" dist="38100" dir="2700000" algn="tl">
                    <a:srgbClr val="000000">
                      <a:alpha val="43137"/>
                    </a:srgbClr>
                  </a:outerShdw>
                </a:effectLst>
              </a:rPr>
              <a:t> all of them.</a:t>
            </a:r>
          </a:p>
          <a:p>
            <a:pPr lvl="1" indent="7938" algn="l">
              <a:buFont typeface="Wingdings" pitchFamily="2" charset="2"/>
              <a:buChar char="§"/>
            </a:pPr>
            <a:r>
              <a:rPr lang="en-US" sz="1200" baseline="0" dirty="0">
                <a:solidFill>
                  <a:schemeClr val="tx1"/>
                </a:solidFill>
                <a:effectLst>
                  <a:outerShdw blurRad="38100" dist="38100" dir="2700000" algn="tl">
                    <a:srgbClr val="000000">
                      <a:alpha val="43137"/>
                    </a:srgbClr>
                  </a:outerShdw>
                </a:effectLst>
              </a:rPr>
              <a:t>Responsible for the date handling and shooting of firearms and air guns anywhere on the range property.</a:t>
            </a:r>
          </a:p>
          <a:p>
            <a:pPr lvl="1" indent="7938" algn="l">
              <a:buFont typeface="Wingdings" pitchFamily="2" charset="2"/>
              <a:buChar char="§"/>
            </a:pPr>
            <a:r>
              <a:rPr lang="en-US" sz="1200" baseline="0" dirty="0">
                <a:solidFill>
                  <a:schemeClr val="tx1"/>
                </a:solidFill>
                <a:effectLst>
                  <a:outerShdw blurRad="38100" dist="38100" dir="2700000" algn="tl">
                    <a:srgbClr val="000000">
                      <a:alpha val="43137"/>
                    </a:srgbClr>
                  </a:outerShdw>
                </a:effectLst>
              </a:rPr>
              <a:t>Trains, coordinates, and supervises RSOs.</a:t>
            </a:r>
          </a:p>
          <a:p>
            <a:pPr lvl="1" indent="7938" algn="l">
              <a:buFont typeface="Wingdings" pitchFamily="2" charset="2"/>
              <a:buChar char="§"/>
            </a:pPr>
            <a:r>
              <a:rPr lang="en-US" sz="1200" baseline="0" dirty="0">
                <a:solidFill>
                  <a:schemeClr val="tx1"/>
                </a:solidFill>
                <a:effectLst>
                  <a:outerShdw blurRad="38100" dist="38100" dir="2700000" algn="tl">
                    <a:srgbClr val="000000">
                      <a:alpha val="43137"/>
                    </a:srgbClr>
                  </a:outerShdw>
                </a:effectLst>
              </a:rPr>
              <a:t>Develops range Standard Operating Procedures which are directed and approved by the range organizations.</a:t>
            </a:r>
            <a:endParaRPr lang="en-US" sz="1200" dirty="0">
              <a:solidFill>
                <a:schemeClr val="tx1"/>
              </a:solidFill>
              <a:effectLst>
                <a:outerShdw blurRad="38100" dist="38100" dir="2700000" algn="tl">
                  <a:srgbClr val="000000">
                    <a:alpha val="43137"/>
                  </a:srgbClr>
                </a:outerShdw>
              </a:effectLst>
            </a:endParaRPr>
          </a:p>
          <a:p>
            <a:pPr indent="7938" algn="l">
              <a:buFont typeface="Arial" pitchFamily="34" charset="0"/>
              <a:buChar char="•"/>
            </a:pPr>
            <a:r>
              <a:rPr lang="en-US" sz="1200" dirty="0">
                <a:solidFill>
                  <a:schemeClr val="tx1"/>
                </a:solidFill>
                <a:effectLst>
                  <a:outerShdw blurRad="38100" dist="38100" dir="2700000" algn="tl">
                    <a:srgbClr val="000000">
                      <a:alpha val="43137"/>
                    </a:srgbClr>
                  </a:outerShdw>
                </a:effectLst>
              </a:rPr>
              <a:t>The CRSO develops a range’s SOP as directed by the range owners.</a:t>
            </a:r>
          </a:p>
          <a:p>
            <a:pPr lvl="1" indent="7938" algn="l">
              <a:buFont typeface="Wingdings" pitchFamily="2" charset="2"/>
              <a:buChar char="§"/>
            </a:pPr>
            <a:r>
              <a:rPr lang="en-US" sz="1200" dirty="0">
                <a:solidFill>
                  <a:schemeClr val="tx1"/>
                </a:solidFill>
                <a:effectLst>
                  <a:outerShdw blurRad="38100" dist="38100" dir="2700000" algn="tl">
                    <a:srgbClr val="000000">
                      <a:alpha val="43137"/>
                    </a:srgbClr>
                  </a:outerShdw>
                </a:effectLst>
              </a:rPr>
              <a:t>The CRSO receives additional training on</a:t>
            </a:r>
            <a:r>
              <a:rPr lang="en-US" sz="1200" baseline="0" dirty="0">
                <a:solidFill>
                  <a:schemeClr val="tx1"/>
                </a:solidFill>
                <a:effectLst>
                  <a:outerShdw blurRad="38100" dist="38100" dir="2700000" algn="tl">
                    <a:srgbClr val="000000">
                      <a:alpha val="43137"/>
                    </a:srgbClr>
                  </a:outerShdw>
                </a:effectLst>
              </a:rPr>
              <a:t> how to develop the range SOPS and how to conduct the RSO course.</a:t>
            </a:r>
            <a:endParaRPr lang="en-US" sz="1200" dirty="0">
              <a:solidFill>
                <a:schemeClr val="tx1"/>
              </a:solidFill>
              <a:effectLst>
                <a:outerShdw blurRad="38100" dist="38100" dir="2700000" algn="tl">
                  <a:srgbClr val="000000">
                    <a:alpha val="43137"/>
                  </a:srgbClr>
                </a:outerShdw>
              </a:effectLst>
            </a:endParaRPr>
          </a:p>
          <a:p>
            <a:pPr indent="7938" algn="l">
              <a:buFont typeface="Arial" pitchFamily="34" charset="0"/>
              <a:buChar char="•"/>
            </a:pPr>
            <a:r>
              <a:rPr lang="en-US" sz="1200" dirty="0">
                <a:solidFill>
                  <a:schemeClr val="tx1"/>
                </a:solidFill>
                <a:effectLst>
                  <a:outerShdw blurRad="38100" dist="38100" dir="2700000" algn="tl">
                    <a:srgbClr val="000000">
                      <a:alpha val="43137"/>
                    </a:srgbClr>
                  </a:outerShdw>
                </a:effectLst>
              </a:rPr>
              <a:t>Conducts Range Safety Officer training.</a:t>
            </a:r>
          </a:p>
          <a:p>
            <a:pPr lvl="1" indent="7938" algn="l">
              <a:buFont typeface="Wingdings" pitchFamily="2" charset="2"/>
              <a:buChar char="§"/>
            </a:pPr>
            <a:r>
              <a:rPr lang="en-US" sz="1200" dirty="0">
                <a:solidFill>
                  <a:schemeClr val="tx1"/>
                </a:solidFill>
                <a:effectLst>
                  <a:outerShdw blurRad="38100" dist="38100" dir="2700000" algn="tl">
                    <a:srgbClr val="000000">
                      <a:alpha val="43137"/>
                    </a:srgbClr>
                  </a:outerShdw>
                </a:effectLst>
              </a:rPr>
              <a:t>To become a Chief Range Safety Officer:</a:t>
            </a:r>
          </a:p>
          <a:p>
            <a:pPr lvl="2" indent="7938" algn="l">
              <a:buFont typeface="Wingdings" pitchFamily="2" charset="2"/>
              <a:buChar char="ü"/>
            </a:pPr>
            <a:r>
              <a:rPr lang="en-US" sz="1200" dirty="0">
                <a:solidFill>
                  <a:schemeClr val="tx1"/>
                </a:solidFill>
                <a:effectLst>
                  <a:outerShdw blurRad="38100" dist="38100" dir="2700000" algn="tl">
                    <a:srgbClr val="000000">
                      <a:alpha val="43137"/>
                    </a:srgbClr>
                  </a:outerShdw>
                </a:effectLst>
              </a:rPr>
              <a:t>Must</a:t>
            </a:r>
            <a:r>
              <a:rPr lang="en-US" sz="1200" baseline="0" dirty="0">
                <a:solidFill>
                  <a:schemeClr val="tx1"/>
                </a:solidFill>
                <a:effectLst>
                  <a:outerShdw blurRad="38100" dist="38100" dir="2700000" algn="tl">
                    <a:srgbClr val="000000">
                      <a:alpha val="43137"/>
                    </a:srgbClr>
                  </a:outerShdw>
                </a:effectLst>
              </a:rPr>
              <a:t> be a NRA Range Safety Officer.</a:t>
            </a:r>
          </a:p>
          <a:p>
            <a:pPr lvl="2" indent="7938" algn="l">
              <a:buFont typeface="Wingdings" pitchFamily="2" charset="2"/>
              <a:buChar char="ü"/>
            </a:pPr>
            <a:r>
              <a:rPr lang="en-US" sz="1200" baseline="0" dirty="0">
                <a:solidFill>
                  <a:schemeClr val="tx1"/>
                </a:solidFill>
                <a:effectLst>
                  <a:outerShdw blurRad="38100" dist="38100" dir="2700000" algn="tl">
                    <a:srgbClr val="000000">
                      <a:alpha val="43137"/>
                    </a:srgbClr>
                  </a:outerShdw>
                </a:effectLst>
              </a:rPr>
              <a:t>Complete the NRA Basic Instructor Training (BIT) 6 hours; and the Chief Range Safety Officer Course with an NRA Training Counselor certified as a Chief Range Safety Officer. </a:t>
            </a:r>
            <a:endParaRPr lang="en-US" sz="1200" dirty="0">
              <a:solidFill>
                <a:schemeClr val="tx1"/>
              </a:solidFill>
              <a:effectLst>
                <a:outerShdw blurRad="38100" dist="38100" dir="2700000" algn="tl">
                  <a:srgbClr val="000000">
                    <a:alpha val="43137"/>
                  </a:srgbClr>
                </a:outerShdw>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all cases, the CRSO must obtain the required instructional materials to conduct the RSO course and must provide all RSO candidates with their own RSO Student Packet (item #13520).</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b="1" dirty="0">
                <a:solidFill>
                  <a:schemeClr val="tx1"/>
                </a:solidFill>
                <a:effectLst>
                  <a:outerShdw blurRad="38100" dist="38100" dir="2700000" algn="tl">
                    <a:srgbClr val="000000">
                      <a:alpha val="43137"/>
                    </a:srgbClr>
                  </a:outerShdw>
                </a:effectLst>
              </a:rPr>
              <a:t>Range Standard Operating Procedure</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7 Min.                                              Cumulative Time:   15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Have </a:t>
            </a:r>
            <a:r>
              <a:rPr lang="en-US" sz="1200" kern="1200" dirty="0">
                <a:solidFill>
                  <a:schemeClr val="tx1"/>
                </a:solidFill>
                <a:effectLst/>
                <a:latin typeface="+mn-lt"/>
                <a:ea typeface="+mn-ea"/>
                <a:cs typeface="+mn-cs"/>
              </a:rPr>
              <a:t>students take turns reading items from the slide and then </a:t>
            </a: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the related question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 an official document, what organizational information would you expect to see in the SOPs?</a:t>
            </a:r>
          </a:p>
          <a:p>
            <a:r>
              <a:rPr lang="en-US" sz="1200" kern="1200" dirty="0">
                <a:solidFill>
                  <a:schemeClr val="tx1"/>
                </a:solidFill>
                <a:effectLst/>
                <a:latin typeface="+mn-lt"/>
                <a:ea typeface="+mn-ea"/>
                <a:cs typeface="+mn-cs"/>
              </a:rPr>
              <a:t>•  The SOPs are printed on letterhead and include the name of the organization, its address and phone numbers, the date of adoption or last review, and signatures of officers. The SOPs also include the source of organizational authority, such as bylaws.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details should be specified concerning range capabilities?</a:t>
            </a:r>
          </a:p>
          <a:p>
            <a:r>
              <a:rPr lang="en-US" sz="1200" kern="1200" dirty="0">
                <a:solidFill>
                  <a:schemeClr val="tx1"/>
                </a:solidFill>
                <a:effectLst/>
                <a:latin typeface="+mn-lt"/>
                <a:ea typeface="+mn-ea"/>
                <a:cs typeface="+mn-cs"/>
              </a:rPr>
              <a:t>•  Purposes for which the range was designed, what firearms and shooting activities are authorized or prohibited, and the parameters for use and limitations of the range.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types of procedures are needed to conduct range operations?</a:t>
            </a:r>
          </a:p>
          <a:p>
            <a:r>
              <a:rPr lang="en-US" sz="1200" kern="1200" dirty="0">
                <a:solidFill>
                  <a:schemeClr val="tx1"/>
                </a:solidFill>
                <a:effectLst/>
                <a:latin typeface="+mn-lt"/>
                <a:ea typeface="+mn-ea"/>
                <a:cs typeface="+mn-cs"/>
              </a:rPr>
              <a:t>•  Opening and closing procedures, range check/inspection procedures, general use details (e.g., target storage), security procedures, range safety briefings, RSO authority, and disciplinary procedures.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the purpose for having shooting range rules and regulations?</a:t>
            </a:r>
          </a:p>
          <a:p>
            <a:r>
              <a:rPr lang="en-US" sz="1200" kern="1200" dirty="0">
                <a:solidFill>
                  <a:schemeClr val="tx1"/>
                </a:solidFill>
                <a:effectLst/>
                <a:latin typeface="+mn-lt"/>
                <a:ea typeface="+mn-ea"/>
                <a:cs typeface="+mn-cs"/>
              </a:rPr>
              <a:t>•  To promote safety by governing the actions of range users and to ensure that the range is used in the manner for which it was designed.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SOP should state the regulations for eye and hearing protection, as well as hygiene guidelines in regard to smoking, drinking, and eating on the firing 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an emergency response plan?</a:t>
            </a:r>
          </a:p>
          <a:p>
            <a:r>
              <a:rPr lang="en-US" sz="1200" kern="1200" dirty="0">
                <a:solidFill>
                  <a:schemeClr val="tx1"/>
                </a:solidFill>
                <a:effectLst/>
                <a:latin typeface="+mn-lt"/>
                <a:ea typeface="+mn-ea"/>
                <a:cs typeface="+mn-cs"/>
              </a:rPr>
              <a:t>•  An emergency response plan specifies actions to be followed during various emergencies (e.g., how to take charge of the situation, render aid, call for help, direct help to location, take notes, etc.)</a:t>
            </a:r>
          </a:p>
          <a:p>
            <a:r>
              <a:rPr lang="en-US" sz="1200" kern="1200" dirty="0">
                <a:solidFill>
                  <a:schemeClr val="tx1"/>
                </a:solidFill>
                <a:effectLst/>
                <a:latin typeface="+mn-lt"/>
                <a:ea typeface="+mn-ea"/>
                <a:cs typeface="+mn-cs"/>
              </a:rPr>
              <a:t>•  The SOP should state the requirements for emergency training.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RSOs with doubts about any range regulations should refer to the SOPs for guidance.</a:t>
            </a:r>
          </a:p>
          <a:p>
            <a:pPr marL="1371600" lvl="2" indent="-457200" algn="l" fontAlgn="auto">
              <a:spcBef>
                <a:spcPts val="0"/>
              </a:spcBef>
              <a:spcAft>
                <a:spcPts val="0"/>
              </a:spcAft>
              <a:buClr>
                <a:srgbClr val="FF0000"/>
              </a:buClr>
              <a:buFont typeface="+mj-lt"/>
              <a:buAutoNum type="alphaLcPeriod"/>
              <a:defRPr/>
            </a:pPr>
            <a:endParaRPr lang="en-US" sz="1200"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II Review Questions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4Min.                                                                          Cumulative Time:  19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the review questions listed below.  Strive to have students generate the appropriate answers and discuss the correct responses.  If the correct responses are not given, ask additional questions to guide responses.  Continue questions and additional training as needed until students demonstrate an understanding of the content and meet the learning objectives.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the role of the RSO? </a:t>
            </a:r>
          </a:p>
          <a:p>
            <a:r>
              <a:rPr lang="en-US" sz="1200" kern="1200" dirty="0">
                <a:solidFill>
                  <a:schemeClr val="tx1"/>
                </a:solidFill>
                <a:effectLst/>
                <a:latin typeface="+mn-lt"/>
                <a:ea typeface="+mn-ea"/>
                <a:cs typeface="+mn-cs"/>
              </a:rPr>
              <a:t>• The RSO is the organization’s official on the firing line, and is there to ensure safety and to help the shooter. The RSO's actions, and the actions of all users, are guided by the range SOPs.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the purpose for a range SOP?</a:t>
            </a:r>
          </a:p>
          <a:p>
            <a:r>
              <a:rPr lang="en-US" sz="1200" kern="1200" dirty="0">
                <a:solidFill>
                  <a:schemeClr val="tx1"/>
                </a:solidFill>
                <a:effectLst/>
                <a:latin typeface="+mn-lt"/>
                <a:ea typeface="+mn-ea"/>
                <a:cs typeface="+mn-cs"/>
              </a:rPr>
              <a:t>• An SOP provide guidelines for safe conduct of shooting activities and range operations consistent with the purposes for which the range was designed.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your questions?</a:t>
            </a:r>
          </a:p>
          <a:p>
            <a:pPr marL="914400" lvl="4" algn="l">
              <a:buFont typeface="Wingdings" pitchFamily="2" charset="2"/>
              <a:buChar char="ü"/>
              <a:tabLst>
                <a:tab pos="1485900" algn="l"/>
              </a:tabLst>
            </a:pPr>
            <a:endParaRPr lang="en-US" sz="1200"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III Preview</a:t>
            </a:r>
          </a:p>
          <a:p>
            <a:endParaRPr lang="en-US" sz="1200" b="1" dirty="0">
              <a:solidFill>
                <a:schemeClr val="tx1"/>
              </a:solidFill>
              <a:effectLst>
                <a:outerShdw blurRad="38100" dist="38100" dir="2700000" algn="tl">
                  <a:srgbClr val="000000">
                    <a:alpha val="43137"/>
                  </a:srgbClr>
                </a:outerShdw>
              </a:effectLst>
            </a:endParaRPr>
          </a:p>
          <a:p>
            <a:pPr marL="457200" indent="-457200" algn="l"/>
            <a:r>
              <a:rPr lang="en-US" sz="1200" dirty="0">
                <a:solidFill>
                  <a:schemeClr val="tx1"/>
                </a:solidFill>
                <a:effectLst>
                  <a:outerShdw blurRad="38100" dist="38100" dir="2700000" algn="tl">
                    <a:srgbClr val="000000">
                      <a:alpha val="43137"/>
                    </a:srgbClr>
                  </a:outerShdw>
                </a:effectLst>
              </a:rPr>
              <a:t>In Lesson III we will look at:</a:t>
            </a:r>
          </a:p>
          <a:p>
            <a:pPr marL="457200" lvl="3" algn="l">
              <a:buFont typeface="Wingdings" pitchFamily="2" charset="2"/>
              <a:buChar char="ü"/>
              <a:tabLst>
                <a:tab pos="1485900" algn="l"/>
              </a:tabLst>
            </a:pPr>
            <a:r>
              <a:rPr lang="en-US" sz="1200" dirty="0">
                <a:solidFill>
                  <a:schemeClr val="tx1"/>
                </a:solidFill>
                <a:effectLst>
                  <a:outerShdw blurRad="38100" dist="38100" dir="2700000" algn="tl">
                    <a:srgbClr val="000000">
                      <a:alpha val="43137"/>
                    </a:srgbClr>
                  </a:outerShdw>
                </a:effectLst>
              </a:rPr>
              <a:t>Range Inspection</a:t>
            </a:r>
          </a:p>
          <a:p>
            <a:pPr marL="457200" lvl="3" algn="l">
              <a:buFont typeface="Wingdings" pitchFamily="2" charset="2"/>
              <a:buChar char="ü"/>
              <a:tabLst>
                <a:tab pos="1485900" algn="l"/>
              </a:tabLst>
            </a:pPr>
            <a:r>
              <a:rPr lang="en-US" sz="1200" dirty="0">
                <a:solidFill>
                  <a:schemeClr val="tx1"/>
                </a:solidFill>
                <a:effectLst>
                  <a:outerShdw blurRad="38100" dist="38100" dir="2700000" algn="tl">
                    <a:srgbClr val="000000">
                      <a:alpha val="43137"/>
                    </a:srgbClr>
                  </a:outerShdw>
                </a:effectLst>
              </a:rPr>
              <a:t>Range Rules</a:t>
            </a:r>
          </a:p>
          <a:p>
            <a:pPr marL="0" lvl="2">
              <a:tabLst>
                <a:tab pos="1485900" algn="l"/>
              </a:tabLst>
            </a:pPr>
            <a:r>
              <a:rPr lang="en-US" sz="1200" dirty="0">
                <a:solidFill>
                  <a:schemeClr val="tx1"/>
                </a:solidFill>
                <a:effectLst>
                  <a:outerShdw blurRad="38100" dist="38100" dir="2700000" algn="tl">
                    <a:srgbClr val="000000">
                      <a:alpha val="43137"/>
                    </a:srgbClr>
                  </a:outerShdw>
                </a:effectLst>
              </a:rPr>
              <a:t>What are your questions?</a:t>
            </a:r>
          </a:p>
          <a:p>
            <a:pPr marL="0" lvl="2">
              <a:tabLst>
                <a:tab pos="1485900" algn="l"/>
              </a:tabLst>
            </a:pPr>
            <a:endParaRPr lang="en-US" sz="1200"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1 Min.                                             Cumulative Time:  20 Min.</a:t>
            </a:r>
            <a:endParaRPr lang="en-US" sz="9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Preview </a:t>
            </a:r>
            <a:r>
              <a:rPr lang="en-US" sz="1200" kern="1200" dirty="0">
                <a:solidFill>
                  <a:schemeClr val="tx1"/>
                </a:solidFill>
                <a:effectLst/>
                <a:latin typeface="+mn-lt"/>
                <a:ea typeface="+mn-ea"/>
                <a:cs typeface="+mn-cs"/>
              </a:rPr>
              <a:t>the next lesson by stating the topics that students will learn.</a:t>
            </a:r>
            <a:endParaRPr lang="en-US" sz="9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Announce </a:t>
            </a:r>
            <a:r>
              <a:rPr lang="en-US" sz="1200" kern="1200" dirty="0">
                <a:solidFill>
                  <a:schemeClr val="tx1"/>
                </a:solidFill>
                <a:effectLst/>
                <a:latin typeface="+mn-lt"/>
                <a:ea typeface="+mn-ea"/>
                <a:cs typeface="+mn-cs"/>
              </a:rPr>
              <a:t>the amount of time allotted for the break and what time the next lesson will begin.</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Lesson III: Range Inspection and Range Rules</a:t>
            </a:r>
          </a:p>
          <a:p>
            <a:endParaRPr lang="en-US" sz="1200" b="1"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3Min.	Cumulative Time:   3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why each objective is important.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Explain basic inspection procedures for an indoor range.</a:t>
            </a:r>
          </a:p>
          <a:p>
            <a:r>
              <a:rPr lang="en-US" sz="1200" kern="1200" dirty="0">
                <a:solidFill>
                  <a:schemeClr val="tx1"/>
                </a:solidFill>
                <a:effectLst/>
                <a:latin typeface="+mn-lt"/>
                <a:ea typeface="+mn-ea"/>
                <a:cs typeface="+mn-cs"/>
              </a:rPr>
              <a:t>•  Range Safety Officers (RSO) must be able to conduct basic inspection procedures for an indoor range, such as checking the backstop, ventilation system, and target carriers.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Explain basic inspection procedures for an outdoor range.</a:t>
            </a:r>
          </a:p>
          <a:p>
            <a:r>
              <a:rPr lang="en-US" sz="1200" kern="1200" dirty="0">
                <a:solidFill>
                  <a:schemeClr val="tx1"/>
                </a:solidFill>
                <a:effectLst/>
                <a:latin typeface="+mn-lt"/>
                <a:ea typeface="+mn-ea"/>
                <a:cs typeface="+mn-cs"/>
              </a:rPr>
              <a:t>•  RSOs must be able to conduct basic inspection procedures for an outdoor range.  The RSO must check the downrange area to ensure that no personnel are present, and check range features such as target frames and communication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Explain four types of shooting range rules and how each type applies to the handling and use of guns.</a:t>
            </a:r>
          </a:p>
          <a:p>
            <a:r>
              <a:rPr lang="en-US" sz="1200" kern="1200" dirty="0">
                <a:solidFill>
                  <a:schemeClr val="tx1"/>
                </a:solidFill>
                <a:effectLst/>
                <a:latin typeface="+mn-lt"/>
                <a:ea typeface="+mn-ea"/>
                <a:cs typeface="+mn-cs"/>
              </a:rPr>
              <a:t>•    RSOs must be able to educate range users on shooting range rules, such as gun safety rules, general range rules, site-specific rules, and administrative rules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Length: </a:t>
            </a:r>
            <a:r>
              <a:rPr lang="en-US" sz="1200" kern="1200" dirty="0">
                <a:solidFill>
                  <a:schemeClr val="tx1"/>
                </a:solidFill>
                <a:effectLst/>
                <a:latin typeface="+mn-lt"/>
                <a:ea typeface="+mn-ea"/>
                <a:cs typeface="+mn-cs"/>
              </a:rPr>
              <a:t>60 Minutes </a:t>
            </a:r>
          </a:p>
          <a:p>
            <a:r>
              <a:rPr lang="en-US" sz="1200" b="1" kern="1200" dirty="0">
                <a:solidFill>
                  <a:schemeClr val="tx1"/>
                </a:solidFill>
                <a:effectLst/>
                <a:latin typeface="+mn-lt"/>
                <a:ea typeface="+mn-ea"/>
                <a:cs typeface="+mn-cs"/>
              </a:rPr>
              <a:t>Facility: </a:t>
            </a:r>
            <a:r>
              <a:rPr lang="en-US" sz="1200" kern="1200" dirty="0">
                <a:solidFill>
                  <a:schemeClr val="tx1"/>
                </a:solidFill>
                <a:effectLst/>
                <a:latin typeface="+mn-lt"/>
                <a:ea typeface="+mn-ea"/>
                <a:cs typeface="+mn-cs"/>
              </a:rPr>
              <a:t>Classroom </a:t>
            </a:r>
          </a:p>
          <a:p>
            <a:r>
              <a:rPr lang="en-US" sz="1200" b="1" kern="1200" dirty="0">
                <a:solidFill>
                  <a:schemeClr val="tx1"/>
                </a:solidFill>
                <a:effectLst/>
                <a:latin typeface="+mn-lt"/>
                <a:ea typeface="+mn-ea"/>
                <a:cs typeface="+mn-cs"/>
              </a:rPr>
              <a:t>Training Materials: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NRA Basic Range Safety Officer Course Student Study Guide </a:t>
            </a:r>
            <a:r>
              <a:rPr lang="en-US" sz="1200" kern="1200" dirty="0">
                <a:solidFill>
                  <a:schemeClr val="tx1"/>
                </a:solidFill>
                <a:effectLst/>
                <a:latin typeface="+mn-lt"/>
                <a:ea typeface="+mn-ea"/>
                <a:cs typeface="+mn-cs"/>
              </a:rPr>
              <a:t>(one per student)</a:t>
            </a:r>
          </a:p>
          <a:p>
            <a:r>
              <a:rPr lang="en-US" sz="1200" kern="1200" dirty="0">
                <a:solidFill>
                  <a:schemeClr val="tx1"/>
                </a:solidFill>
                <a:effectLst/>
                <a:latin typeface="+mn-lt"/>
                <a:ea typeface="+mn-ea"/>
                <a:cs typeface="+mn-cs"/>
              </a:rPr>
              <a:t>•   Notepads and pencils (one per student)</a:t>
            </a:r>
          </a:p>
          <a:p>
            <a:r>
              <a:rPr lang="en-US" sz="1200" kern="1200" dirty="0">
                <a:solidFill>
                  <a:schemeClr val="tx1"/>
                </a:solidFill>
                <a:effectLst/>
                <a:latin typeface="+mn-lt"/>
                <a:ea typeface="+mn-ea"/>
                <a:cs typeface="+mn-cs"/>
              </a:rPr>
              <a:t>•   NRA Gun Safety Rules Brochure (one per student)</a:t>
            </a:r>
          </a:p>
          <a:p>
            <a:r>
              <a:rPr lang="en-US" sz="1200" kern="1200" dirty="0">
                <a:solidFill>
                  <a:schemeClr val="tx1"/>
                </a:solidFill>
                <a:effectLst/>
                <a:latin typeface="+mn-lt"/>
                <a:ea typeface="+mn-ea"/>
                <a:cs typeface="+mn-cs"/>
              </a:rPr>
              <a:t>•    NRA Rifle, Pistol, and Shotgun Instructional Wall Charts</a:t>
            </a:r>
          </a:p>
          <a:p>
            <a:r>
              <a:rPr lang="en-US" sz="1200" kern="1200" dirty="0">
                <a:solidFill>
                  <a:schemeClr val="tx1"/>
                </a:solidFill>
                <a:effectLst/>
                <a:latin typeface="+mn-lt"/>
                <a:ea typeface="+mn-ea"/>
                <a:cs typeface="+mn-cs"/>
              </a:rPr>
              <a:t>•    Viewgraphs</a:t>
            </a:r>
          </a:p>
          <a:p>
            <a:r>
              <a:rPr lang="en-US" sz="1200" kern="1200" dirty="0">
                <a:solidFill>
                  <a:schemeClr val="tx1"/>
                </a:solidFill>
                <a:effectLst/>
                <a:latin typeface="+mn-lt"/>
                <a:ea typeface="+mn-ea"/>
                <a:cs typeface="+mn-cs"/>
              </a:rPr>
              <a:t>•    Training aids as appropriate:   chalk, eraser, blackboard, flipchart, easel, markers, overhead projector, bulbs, screen,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NRA Range Source Book</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Range Check-In Procedures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2Min.                                               Cumulative Time:  5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check-in procedures are usually required prior to occupying a range?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Check in at the range office.</a:t>
            </a:r>
          </a:p>
          <a:p>
            <a:r>
              <a:rPr lang="en-US" sz="1200" kern="1200" dirty="0">
                <a:solidFill>
                  <a:schemeClr val="tx1"/>
                </a:solidFill>
                <a:effectLst/>
                <a:latin typeface="+mn-lt"/>
                <a:ea typeface="+mn-ea"/>
                <a:cs typeface="+mn-cs"/>
              </a:rPr>
              <a:t>•  Check information updates (normally posted on a bulletin board) such as range hazards, equipment problems, etc.</a:t>
            </a:r>
          </a:p>
          <a:p>
            <a:r>
              <a:rPr lang="en-US" sz="1200" kern="1200" dirty="0">
                <a:solidFill>
                  <a:schemeClr val="tx1"/>
                </a:solidFill>
                <a:effectLst/>
                <a:latin typeface="+mn-lt"/>
                <a:ea typeface="+mn-ea"/>
                <a:cs typeface="+mn-cs"/>
              </a:rPr>
              <a:t>•  Pick up the range Standard Operating Procedures (SOP), which should include emergency response procedures and checklists for various range activities.  (Checklists may include:  opening the range, check-in procedures, equipment/facility maintenance, steps for conducting a course of fire, and closing procedures.)</a:t>
            </a:r>
          </a:p>
          <a:p>
            <a:r>
              <a:rPr lang="en-US" sz="1200" kern="1200" dirty="0">
                <a:solidFill>
                  <a:schemeClr val="tx1"/>
                </a:solidFill>
                <a:effectLst/>
                <a:latin typeface="+mn-lt"/>
                <a:ea typeface="+mn-ea"/>
                <a:cs typeface="+mn-cs"/>
              </a:rPr>
              <a:t>•  Receive or have a first-aid kit, primary and backup communications equipment, keys, flags, and other items appropriate for the range and scheduled shooting events.</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dirty="0">
                <a:solidFill>
                  <a:schemeClr val="tx1"/>
                </a:solidFill>
                <a:effectLst>
                  <a:outerShdw blurRad="38100" dist="38100" dir="2700000" algn="tl">
                    <a:srgbClr val="000000">
                      <a:alpha val="43137"/>
                    </a:srgbClr>
                  </a:outerShdw>
                </a:effectLst>
              </a:rPr>
              <a:t>Range Inspections</a:t>
            </a:r>
          </a:p>
          <a:p>
            <a:endParaRPr lang="en-US" sz="1200" b="0"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Min. 		Cumulative Time:  8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common types of ranges exist?</a:t>
            </a:r>
          </a:p>
          <a:p>
            <a:r>
              <a:rPr lang="en-US" sz="1200" kern="1200" dirty="0">
                <a:solidFill>
                  <a:schemeClr val="tx1"/>
                </a:solidFill>
                <a:effectLst/>
                <a:latin typeface="+mn-lt"/>
                <a:ea typeface="+mn-ea"/>
                <a:cs typeface="+mn-cs"/>
              </a:rPr>
              <a:t>•  Indoor ranges--rifle and pistol.</a:t>
            </a:r>
          </a:p>
          <a:p>
            <a:r>
              <a:rPr lang="en-US" sz="1200" kern="1200" dirty="0">
                <a:solidFill>
                  <a:schemeClr val="tx1"/>
                </a:solidFill>
                <a:effectLst/>
                <a:latin typeface="+mn-lt"/>
                <a:ea typeface="+mn-ea"/>
                <a:cs typeface="+mn-cs"/>
              </a:rPr>
              <a:t>•  Outdoor ranges--rifle, pistol, and high-power rifle.</a:t>
            </a:r>
          </a:p>
          <a:p>
            <a:r>
              <a:rPr lang="en-US" sz="1200" kern="1200" dirty="0">
                <a:solidFill>
                  <a:schemeClr val="tx1"/>
                </a:solidFill>
                <a:effectLst/>
                <a:latin typeface="+mn-lt"/>
                <a:ea typeface="+mn-ea"/>
                <a:cs typeface="+mn-cs"/>
              </a:rPr>
              <a:t>•  Shotgun ranges--trap, skeet, and sporting clays.</a:t>
            </a:r>
          </a:p>
          <a:p>
            <a:r>
              <a:rPr lang="en-US" sz="1200" kern="1200" dirty="0">
                <a:solidFill>
                  <a:schemeClr val="tx1"/>
                </a:solidFill>
                <a:effectLst/>
                <a:latin typeface="+mn-lt"/>
                <a:ea typeface="+mn-ea"/>
                <a:cs typeface="+mn-cs"/>
              </a:rPr>
              <a:t>•  Muzzleloading firearm ranges.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may two ranges of the same type, e.g., indoor pistol ranges, vary?</a:t>
            </a:r>
          </a:p>
          <a:p>
            <a:r>
              <a:rPr lang="en-US" sz="1200" kern="1200" dirty="0">
                <a:solidFill>
                  <a:schemeClr val="tx1"/>
                </a:solidFill>
                <a:effectLst/>
                <a:latin typeface="+mn-lt"/>
                <a:ea typeface="+mn-ea"/>
                <a:cs typeface="+mn-cs"/>
              </a:rPr>
              <a:t>•  Design capabilities and layouts.</a:t>
            </a:r>
          </a:p>
          <a:p>
            <a:r>
              <a:rPr lang="en-US" sz="1200" kern="1200" dirty="0">
                <a:solidFill>
                  <a:schemeClr val="tx1"/>
                </a:solidFill>
                <a:effectLst/>
                <a:latin typeface="+mn-lt"/>
                <a:ea typeface="+mn-ea"/>
                <a:cs typeface="+mn-cs"/>
              </a:rPr>
              <a:t>•  Authorized and prohibited range activities.</a:t>
            </a:r>
          </a:p>
          <a:p>
            <a:r>
              <a:rPr lang="en-US" sz="1200" kern="1200" dirty="0">
                <a:solidFill>
                  <a:schemeClr val="tx1"/>
                </a:solidFill>
                <a:effectLst/>
                <a:latin typeface="+mn-lt"/>
                <a:ea typeface="+mn-ea"/>
                <a:cs typeface="+mn-cs"/>
              </a:rPr>
              <a:t>•  Ventilation systems and lighting.</a:t>
            </a:r>
          </a:p>
          <a:p>
            <a:r>
              <a:rPr lang="en-US" sz="1200" kern="1200" dirty="0">
                <a:solidFill>
                  <a:schemeClr val="tx1"/>
                </a:solidFill>
                <a:effectLst/>
                <a:latin typeface="+mn-lt"/>
                <a:ea typeface="+mn-ea"/>
                <a:cs typeface="+mn-cs"/>
              </a:rPr>
              <a:t>•  Backstops, target frames/carrier systems, and communication systems.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to students that prior to using any range, even ranges on the same complex, the RSO should conduct a range inspection as specified in the SOP for that specific 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that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Each range is unique, as are the inspection procedures for each range.</a:t>
            </a:r>
          </a:p>
          <a:p>
            <a:r>
              <a:rPr lang="en-US" sz="1200" kern="1200" dirty="0">
                <a:solidFill>
                  <a:schemeClr val="tx1"/>
                </a:solidFill>
                <a:effectLst/>
                <a:latin typeface="+mn-lt"/>
                <a:ea typeface="+mn-ea"/>
                <a:cs typeface="+mn-cs"/>
              </a:rPr>
              <a:t>•  The RSO should always conduct a range check/inspection using the SOP and checklists for that particular range</a:t>
            </a:r>
            <a:endParaRPr lang="en-US" sz="1200" b="0"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Inspecting an Indoor Range</a:t>
            </a:r>
          </a:p>
          <a:p>
            <a:endParaRPr lang="en-US" sz="1200" b="0"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 Min.		Cumulative Time:  13 Min.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items should be inspected when using an indoor range?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Encourage students</a:t>
            </a:r>
            <a:r>
              <a:rPr lang="en-US" sz="1200" kern="1200" dirty="0">
                <a:solidFill>
                  <a:schemeClr val="tx1"/>
                </a:solidFill>
                <a:effectLst/>
                <a:latin typeface="+mn-lt"/>
                <a:ea typeface="+mn-ea"/>
                <a:cs typeface="+mn-cs"/>
              </a:rPr>
              <a:t> to generate responses and appoint a student to record responses on the blackboard or flipchart. After discussion, display the transparency shown above and explain that indoor range inspections will, at a minimum, include these items:</a:t>
            </a:r>
          </a:p>
          <a:p>
            <a:r>
              <a:rPr lang="en-US" sz="1200" kern="1200" dirty="0">
                <a:solidFill>
                  <a:schemeClr val="tx1"/>
                </a:solidFill>
                <a:effectLst/>
                <a:latin typeface="+mn-lt"/>
                <a:ea typeface="+mn-ea"/>
                <a:cs typeface="+mn-cs"/>
              </a:rPr>
              <a:t>• Condition of range on arrival?</a:t>
            </a:r>
          </a:p>
          <a:p>
            <a:r>
              <a:rPr lang="en-US" sz="1200" kern="1200" dirty="0">
                <a:solidFill>
                  <a:schemeClr val="tx1"/>
                </a:solidFill>
                <a:effectLst/>
                <a:latin typeface="+mn-lt"/>
                <a:ea typeface="+mn-ea"/>
                <a:cs typeface="+mn-cs"/>
              </a:rPr>
              <a:t>• Lighting set correctly (at line and target areas)?</a:t>
            </a:r>
          </a:p>
          <a:p>
            <a:r>
              <a:rPr lang="en-US" sz="1200" kern="1200" dirty="0">
                <a:solidFill>
                  <a:schemeClr val="tx1"/>
                </a:solidFill>
                <a:effectLst/>
                <a:latin typeface="+mn-lt"/>
                <a:ea typeface="+mn-ea"/>
                <a:cs typeface="+mn-cs"/>
              </a:rPr>
              <a:t>• Air flow system working properly?</a:t>
            </a:r>
          </a:p>
          <a:p>
            <a:r>
              <a:rPr lang="en-US" sz="1200" kern="1200" dirty="0">
                <a:solidFill>
                  <a:schemeClr val="tx1"/>
                </a:solidFill>
                <a:effectLst/>
                <a:latin typeface="+mn-lt"/>
                <a:ea typeface="+mn-ea"/>
                <a:cs typeface="+mn-cs"/>
              </a:rPr>
              <a:t>• Impact area functional and free of personnel?</a:t>
            </a:r>
          </a:p>
          <a:p>
            <a:r>
              <a:rPr lang="en-US" sz="1200" kern="1200" dirty="0">
                <a:solidFill>
                  <a:schemeClr val="tx1"/>
                </a:solidFill>
                <a:effectLst/>
                <a:latin typeface="+mn-lt"/>
                <a:ea typeface="+mn-ea"/>
                <a:cs typeface="+mn-cs"/>
              </a:rPr>
              <a:t>• Target carriers working properly?</a:t>
            </a:r>
          </a:p>
          <a:p>
            <a:r>
              <a:rPr lang="en-US" sz="1200" kern="1200" dirty="0">
                <a:solidFill>
                  <a:schemeClr val="tx1"/>
                </a:solidFill>
                <a:effectLst/>
                <a:latin typeface="+mn-lt"/>
                <a:ea typeface="+mn-ea"/>
                <a:cs typeface="+mn-cs"/>
              </a:rPr>
              <a:t>• Targets ready?</a:t>
            </a:r>
          </a:p>
          <a:p>
            <a:r>
              <a:rPr lang="en-US" sz="1200" kern="1200" dirty="0">
                <a:solidFill>
                  <a:schemeClr val="tx1"/>
                </a:solidFill>
                <a:effectLst/>
                <a:latin typeface="+mn-lt"/>
                <a:ea typeface="+mn-ea"/>
                <a:cs typeface="+mn-cs"/>
              </a:rPr>
              <a:t>• Range communication and backup systems working?</a:t>
            </a:r>
          </a:p>
          <a:p>
            <a:r>
              <a:rPr lang="en-US" sz="1200" kern="1200" dirty="0">
                <a:solidFill>
                  <a:schemeClr val="tx1"/>
                </a:solidFill>
                <a:effectLst/>
                <a:latin typeface="+mn-lt"/>
                <a:ea typeface="+mn-ea"/>
                <a:cs typeface="+mn-cs"/>
              </a:rPr>
              <a:t>• Range safety briefing prepared?</a:t>
            </a:r>
          </a:p>
          <a:p>
            <a:r>
              <a:rPr lang="en-US" sz="1200" kern="1200" dirty="0">
                <a:solidFill>
                  <a:schemeClr val="tx1"/>
                </a:solidFill>
                <a:effectLst/>
                <a:latin typeface="+mn-lt"/>
                <a:ea typeface="+mn-ea"/>
                <a:cs typeface="+mn-cs"/>
              </a:rPr>
              <a:t>• Emergency procedures reviewed and checked?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that</a:t>
            </a:r>
            <a:r>
              <a:rPr lang="en-US" sz="1200" kern="1200" dirty="0">
                <a:solidFill>
                  <a:schemeClr val="tx1"/>
                </a:solidFill>
                <a:effectLst/>
                <a:latin typeface="+mn-lt"/>
                <a:ea typeface="+mn-ea"/>
                <a:cs typeface="+mn-cs"/>
              </a:rPr>
              <a:t> the RSO should check the backstop and downrange area for defects or changes that may cause a hazardous situation (e.g., recently completed range repair that created steel "flat spots" with surfaces perpendicular to the firing line). Also, emphasize that proper operation of ventilation systems is imperative for users' hygiene and health.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that</a:t>
            </a:r>
            <a:r>
              <a:rPr lang="en-US" sz="1200" kern="1200" dirty="0">
                <a:solidFill>
                  <a:schemeClr val="tx1"/>
                </a:solidFill>
                <a:effectLst/>
                <a:latin typeface="+mn-lt"/>
                <a:ea typeface="+mn-ea"/>
                <a:cs typeface="+mn-cs"/>
              </a:rPr>
              <a:t> checklists vary in form and content. One format, as displayed on the slide, uses questions to guide the RSO through the inspection process.  Other formats typically list items and have boxes to check "yes" or "no," or "go" or "no go," with additional space for specific comments (e.g., </a:t>
            </a:r>
            <a:r>
              <a:rPr lang="en-US" sz="1200" i="1" kern="1200" dirty="0">
                <a:solidFill>
                  <a:schemeClr val="tx1"/>
                </a:solidFill>
                <a:effectLst/>
                <a:latin typeface="+mn-lt"/>
                <a:ea typeface="+mn-ea"/>
                <a:cs typeface="+mn-cs"/>
              </a:rPr>
              <a:t>target carrier/rf on point 12 is down and needs repair).</a:t>
            </a:r>
            <a:endParaRPr lang="en-US" sz="1200" kern="1200" dirty="0">
              <a:solidFill>
                <a:schemeClr val="tx1"/>
              </a:solidFill>
              <a:effectLst/>
              <a:latin typeface="+mn-lt"/>
              <a:ea typeface="+mn-ea"/>
              <a:cs typeface="+mn-cs"/>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Min. Before class, prepare for your course with this slide up on the screen 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Have felt tip pens and name tags available for students to fill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Set up any charts or visual aids.</a:t>
            </a:r>
          </a:p>
          <a:p>
            <a:r>
              <a:rPr lang="en-US" sz="1200" kern="1200" dirty="0">
                <a:solidFill>
                  <a:schemeClr val="tx1"/>
                </a:solidFill>
                <a:effectLst/>
                <a:latin typeface="+mn-lt"/>
                <a:ea typeface="+mn-ea"/>
                <a:cs typeface="+mn-cs"/>
              </a:rPr>
              <a:t>•   Have an extra light bulb if you are using an overhead projector.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Have cups, stirrers, sugar, etc. available if coffee and/or refreshments are being offered.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Have extra pens, pencils, and paper available for the students.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COURSE GOAL:  </a:t>
            </a:r>
            <a:r>
              <a:rPr lang="en-US" sz="1200" kern="1200" dirty="0">
                <a:solidFill>
                  <a:schemeClr val="tx1"/>
                </a:solidFill>
                <a:effectLst/>
                <a:latin typeface="+mn-lt"/>
                <a:ea typeface="+mn-ea"/>
                <a:cs typeface="+mn-cs"/>
              </a:rPr>
              <a:t>To develop NRA Certified Range Safety Officers who possess the knowledge, skills, and attitude essential to organizing, conducting, and supervising safe shooting activities and range operations.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LENGTH OF COURSE:  </a:t>
            </a:r>
            <a:r>
              <a:rPr lang="en-US" sz="1200" kern="1200" dirty="0">
                <a:solidFill>
                  <a:schemeClr val="tx1"/>
                </a:solidFill>
                <a:effectLst/>
                <a:latin typeface="+mn-lt"/>
                <a:ea typeface="+mn-ea"/>
                <a:cs typeface="+mn-cs"/>
              </a:rPr>
              <a:t>9 hours. The course length may Vary depending on the instructor/student ratio and the participants' abilities.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 TEXT: </a:t>
            </a:r>
            <a:r>
              <a:rPr lang="en-US" sz="1200" i="1" kern="1200" dirty="0">
                <a:solidFill>
                  <a:schemeClr val="tx1"/>
                </a:solidFill>
                <a:effectLst/>
                <a:latin typeface="+mn-lt"/>
                <a:ea typeface="+mn-ea"/>
                <a:cs typeface="+mn-cs"/>
              </a:rPr>
              <a:t>NRA Basic Range Safety Officer Course Student Study Guide.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COURSE LESSONS: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I:  Introduction to the NRA Basic Range Safety Officer Course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II: The Role of the Range Safety Officer and Range Standard Operating Procedures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ID: Range Inspection and Range Rules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IV: Range Safety Briefing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V:  Emergency Procedures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VI:  Firearm Stoppages and Malfunctions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VII: Test and Review</a:t>
            </a:r>
          </a:p>
          <a:p>
            <a:endParaRPr lang="en-US" dirty="0"/>
          </a:p>
          <a:p>
            <a:r>
              <a:rPr lang="en-US" sz="1200" b="1" kern="1200" dirty="0">
                <a:solidFill>
                  <a:schemeClr val="tx1"/>
                </a:solidFill>
                <a:effectLst/>
                <a:latin typeface="+mn-lt"/>
                <a:ea typeface="+mn-ea"/>
                <a:cs typeface="+mn-cs"/>
              </a:rPr>
              <a:t>NRA RANGE SAFETY OFFICER STUDENT PACKET (EF 13520)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(Allow one per student)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packet contains the following items:</a:t>
            </a:r>
          </a:p>
          <a:p>
            <a:r>
              <a:rPr lang="en-US" sz="1200" i="1" kern="1200" dirty="0">
                <a:solidFill>
                  <a:schemeClr val="tx1"/>
                </a:solidFill>
                <a:effectLst/>
                <a:latin typeface="+mn-lt"/>
                <a:ea typeface="+mn-ea"/>
                <a:cs typeface="+mn-cs"/>
              </a:rPr>
              <a:t>•    NRA Basic Range Safety Officer Course Student Study Guide (EF 13524)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NRA Gun Safety Rules Card (ES 39977)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OTHER MATERIALS &amp; EQUIPMENT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NRA Trainer's Guide (EF 13530) How to Introduce A Speaker (Appendix 0)</a:t>
            </a:r>
          </a:p>
          <a:p>
            <a:r>
              <a:rPr lang="en-US" sz="1200" kern="1200" dirty="0">
                <a:solidFill>
                  <a:schemeClr val="tx1"/>
                </a:solidFill>
                <a:effectLst/>
                <a:latin typeface="+mn-lt"/>
                <a:ea typeface="+mn-ea"/>
                <a:cs typeface="+mn-cs"/>
              </a:rPr>
              <a:t>•    NRA Home Firearm Safety or Rifle, Pistol, and Shotgun Instructional Wall Charts</a:t>
            </a:r>
          </a:p>
          <a:p>
            <a:r>
              <a:rPr lang="en-US" sz="1200" kern="1200" dirty="0">
                <a:solidFill>
                  <a:schemeClr val="tx1"/>
                </a:solidFill>
                <a:effectLst/>
                <a:latin typeface="+mn-lt"/>
                <a:ea typeface="+mn-ea"/>
                <a:cs typeface="+mn-cs"/>
              </a:rPr>
              <a:t>•    NRA Range Rules Poster (AR 14880)</a:t>
            </a:r>
          </a:p>
          <a:p>
            <a:r>
              <a:rPr lang="en-US" sz="1200" kern="1200" dirty="0">
                <a:solidFill>
                  <a:schemeClr val="tx1"/>
                </a:solidFill>
                <a:effectLst/>
                <a:latin typeface="+mn-lt"/>
                <a:ea typeface="+mn-ea"/>
                <a:cs typeface="+mn-cs"/>
              </a:rPr>
              <a:t>•    Range Perimeter Sign (AR 14836)</a:t>
            </a:r>
          </a:p>
          <a:p>
            <a:r>
              <a:rPr lang="en-US" sz="1200" kern="1200" dirty="0">
                <a:solidFill>
                  <a:schemeClr val="tx1"/>
                </a:solidFill>
                <a:effectLst/>
                <a:latin typeface="+mn-lt"/>
                <a:ea typeface="+mn-ea"/>
                <a:cs typeface="+mn-cs"/>
              </a:rPr>
              <a:t>•    Range Flag (AR 14835)</a:t>
            </a:r>
          </a:p>
          <a:p>
            <a:r>
              <a:rPr lang="en-US" sz="1200" kern="1200" dirty="0">
                <a:solidFill>
                  <a:schemeClr val="tx1"/>
                </a:solidFill>
                <a:effectLst/>
                <a:latin typeface="+mn-lt"/>
                <a:ea typeface="+mn-ea"/>
                <a:cs typeface="+mn-cs"/>
              </a:rPr>
              <a:t>•    NRA Range Source Book (AR 14840)</a:t>
            </a:r>
          </a:p>
          <a:p>
            <a:r>
              <a:rPr lang="en-US" sz="1200" kern="1200" dirty="0">
                <a:solidFill>
                  <a:schemeClr val="tx1"/>
                </a:solidFill>
                <a:effectLst/>
                <a:latin typeface="+mn-lt"/>
                <a:ea typeface="+mn-ea"/>
                <a:cs typeface="+mn-cs"/>
              </a:rPr>
              <a:t>•    Range first-aid kit</a:t>
            </a:r>
          </a:p>
          <a:p>
            <a:r>
              <a:rPr lang="en-US" sz="1200" kern="1200" dirty="0">
                <a:solidFill>
                  <a:schemeClr val="tx1"/>
                </a:solidFill>
                <a:effectLst/>
                <a:latin typeface="+mn-lt"/>
                <a:ea typeface="+mn-ea"/>
                <a:cs typeface="+mn-cs"/>
              </a:rPr>
              <a:t>•    Phone or radio (walkie-talkie)</a:t>
            </a:r>
          </a:p>
          <a:p>
            <a:r>
              <a:rPr lang="en-US" sz="1200" kern="1200" dirty="0">
                <a:solidFill>
                  <a:schemeClr val="tx1"/>
                </a:solidFill>
                <a:effectLst/>
                <a:latin typeface="+mn-lt"/>
                <a:ea typeface="+mn-ea"/>
                <a:cs typeface="+mn-cs"/>
              </a:rPr>
              <a:t>•    Long guns (six action types)</a:t>
            </a:r>
          </a:p>
          <a:p>
            <a:r>
              <a:rPr lang="en-US" sz="1200" kern="1200" dirty="0">
                <a:solidFill>
                  <a:schemeClr val="tx1"/>
                </a:solidFill>
                <a:effectLst/>
                <a:latin typeface="+mn-lt"/>
                <a:ea typeface="+mn-ea"/>
                <a:cs typeface="+mn-cs"/>
              </a:rPr>
              <a:t>•    Pistols (revolvers and semi-automatics)</a:t>
            </a:r>
          </a:p>
          <a:p>
            <a:r>
              <a:rPr lang="en-US" sz="1200" kern="1200" dirty="0">
                <a:solidFill>
                  <a:schemeClr val="tx1"/>
                </a:solidFill>
                <a:effectLst/>
                <a:latin typeface="+mn-lt"/>
                <a:ea typeface="+mn-ea"/>
                <a:cs typeface="+mn-cs"/>
              </a:rPr>
              <a:t>•    Muzzleloading firearms (flintlock or percussion)</a:t>
            </a:r>
          </a:p>
          <a:p>
            <a:r>
              <a:rPr lang="en-US" sz="1200" kern="1200" dirty="0">
                <a:solidFill>
                  <a:schemeClr val="tx1"/>
                </a:solidFill>
                <a:effectLst/>
                <a:latin typeface="+mn-lt"/>
                <a:ea typeface="+mn-ea"/>
                <a:cs typeface="+mn-cs"/>
              </a:rPr>
              <a:t>•    Air guns (rifle or pistol)</a:t>
            </a:r>
          </a:p>
          <a:p>
            <a:r>
              <a:rPr lang="en-US" sz="1200" kern="1200" dirty="0">
                <a:solidFill>
                  <a:schemeClr val="tx1"/>
                </a:solidFill>
                <a:effectLst/>
                <a:latin typeface="+mn-lt"/>
                <a:ea typeface="+mn-ea"/>
                <a:cs typeface="+mn-cs"/>
              </a:rPr>
              <a:t>•    BB guns (rifle or pistol)</a:t>
            </a:r>
          </a:p>
          <a:p>
            <a:r>
              <a:rPr lang="en-US" sz="1200" kern="1200" dirty="0">
                <a:solidFill>
                  <a:schemeClr val="tx1"/>
                </a:solidFill>
                <a:effectLst/>
                <a:latin typeface="+mn-lt"/>
                <a:ea typeface="+mn-ea"/>
                <a:cs typeface="+mn-cs"/>
              </a:rPr>
              <a:t>•    Dummy ammunition (to match the guns used in Lesson VI)</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Inspecting an Outdoor Range</a:t>
            </a:r>
          </a:p>
          <a:p>
            <a:endParaRPr lang="en-US" sz="1200" b="0"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5Min.                                      Cumulative Time:   18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items should be inspected when using an outdoor 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Encourage students</a:t>
            </a:r>
            <a:r>
              <a:rPr lang="en-US" sz="1200" kern="1200" dirty="0">
                <a:solidFill>
                  <a:schemeClr val="tx1"/>
                </a:solidFill>
                <a:effectLst/>
                <a:latin typeface="+mn-lt"/>
                <a:ea typeface="+mn-ea"/>
                <a:cs typeface="+mn-cs"/>
              </a:rPr>
              <a:t> to generate responses and appoint a student to record responses on the blackboard or flipchart. After discussion, display the transparency shown above and explain that outdoor inspections will, at a minimum, include these items:</a:t>
            </a:r>
          </a:p>
          <a:p>
            <a:r>
              <a:rPr lang="en-US" sz="1200" kern="1200" dirty="0">
                <a:solidFill>
                  <a:schemeClr val="tx1"/>
                </a:solidFill>
                <a:effectLst/>
                <a:latin typeface="+mn-lt"/>
                <a:ea typeface="+mn-ea"/>
                <a:cs typeface="+mn-cs"/>
              </a:rPr>
              <a:t>• Condition of range on arrival?</a:t>
            </a:r>
          </a:p>
          <a:p>
            <a:r>
              <a:rPr lang="en-US" sz="1200" kern="1200" dirty="0">
                <a:solidFill>
                  <a:schemeClr val="tx1"/>
                </a:solidFill>
                <a:effectLst/>
                <a:latin typeface="+mn-lt"/>
                <a:ea typeface="+mn-ea"/>
                <a:cs typeface="+mn-cs"/>
              </a:rPr>
              <a:t>• Impact area functional?</a:t>
            </a:r>
          </a:p>
          <a:p>
            <a:r>
              <a:rPr lang="en-US" sz="1200" kern="1200" dirty="0">
                <a:solidFill>
                  <a:schemeClr val="tx1"/>
                </a:solidFill>
                <a:effectLst/>
                <a:latin typeface="+mn-lt"/>
                <a:ea typeface="+mn-ea"/>
                <a:cs typeface="+mn-cs"/>
              </a:rPr>
              <a:t>• Range area clear of personnel?</a:t>
            </a:r>
          </a:p>
          <a:p>
            <a:r>
              <a:rPr lang="en-US" sz="1200" kern="1200" dirty="0">
                <a:solidFill>
                  <a:schemeClr val="tx1"/>
                </a:solidFill>
                <a:effectLst/>
                <a:latin typeface="+mn-lt"/>
                <a:ea typeface="+mn-ea"/>
                <a:cs typeface="+mn-cs"/>
              </a:rPr>
              <a:t>• Target holders or target throwing machines are working properly?</a:t>
            </a:r>
          </a:p>
          <a:p>
            <a:r>
              <a:rPr lang="en-US" sz="1200" kern="1200" dirty="0">
                <a:solidFill>
                  <a:schemeClr val="tx1"/>
                </a:solidFill>
                <a:effectLst/>
                <a:latin typeface="+mn-lt"/>
                <a:ea typeface="+mn-ea"/>
                <a:cs typeface="+mn-cs"/>
              </a:rPr>
              <a:t>• Targets ready?</a:t>
            </a:r>
          </a:p>
          <a:p>
            <a:r>
              <a:rPr lang="en-US" sz="1200" kern="1200" dirty="0">
                <a:solidFill>
                  <a:schemeClr val="tx1"/>
                </a:solidFill>
                <a:effectLst/>
                <a:latin typeface="+mn-lt"/>
                <a:ea typeface="+mn-ea"/>
                <a:cs typeface="+mn-cs"/>
              </a:rPr>
              <a:t>• Range communication and backup systems working?</a:t>
            </a:r>
          </a:p>
          <a:p>
            <a:r>
              <a:rPr lang="en-US" sz="1200" kern="1200" dirty="0">
                <a:solidFill>
                  <a:schemeClr val="tx1"/>
                </a:solidFill>
                <a:effectLst/>
                <a:latin typeface="+mn-lt"/>
                <a:ea typeface="+mn-ea"/>
                <a:cs typeface="+mn-cs"/>
              </a:rPr>
              <a:t>• Range safety briefing prepared?</a:t>
            </a:r>
          </a:p>
          <a:p>
            <a:r>
              <a:rPr lang="en-US" sz="1200" kern="1200" dirty="0">
                <a:solidFill>
                  <a:schemeClr val="tx1"/>
                </a:solidFill>
                <a:effectLst/>
                <a:latin typeface="+mn-lt"/>
                <a:ea typeface="+mn-ea"/>
                <a:cs typeface="+mn-cs"/>
              </a:rPr>
              <a:t>• Emergency procedures reviewed and checked?</a:t>
            </a:r>
          </a:p>
          <a:p>
            <a:r>
              <a:rPr lang="en-US" sz="1200" kern="1200" dirty="0">
                <a:solidFill>
                  <a:schemeClr val="tx1"/>
                </a:solidFill>
                <a:effectLst/>
                <a:latin typeface="+mn-lt"/>
                <a:ea typeface="+mn-ea"/>
                <a:cs typeface="+mn-cs"/>
              </a:rPr>
              <a:t>• Baffles and berms checked?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that</a:t>
            </a:r>
            <a:r>
              <a:rPr lang="en-US" sz="1200" kern="1200" dirty="0">
                <a:solidFill>
                  <a:schemeClr val="tx1"/>
                </a:solidFill>
                <a:effectLst/>
                <a:latin typeface="+mn-lt"/>
                <a:ea typeface="+mn-ea"/>
                <a:cs typeface="+mn-cs"/>
              </a:rPr>
              <a:t> it is imperative to check the downrange area to ensure that it is clear of any personnel. In addition, when using bermed and baffled ranges, check items unique to that type of range (e.g., that the berm is free of rocks and that all battles are in place and in good condition). Emergency procedures, equipment, and backup communication systems are very important on outdoor ranges, and procedures must be rehearsed. For example, on large outdoor range complexes, an escort to meet and guide the Emergency Medical Service (EMS) can save precious minutes.</a:t>
            </a:r>
          </a:p>
        </p:txBody>
      </p:sp>
      <p:sp>
        <p:nvSpPr>
          <p:cNvPr id="4" name="Slide Number Placeholder 3"/>
          <p:cNvSpPr>
            <a:spLocks noGrp="1"/>
          </p:cNvSpPr>
          <p:nvPr>
            <p:ph type="sldNum" sz="quarter" idx="10"/>
          </p:nvPr>
        </p:nvSpPr>
        <p:spPr/>
        <p:txBody>
          <a:bodyPr/>
          <a:lstStyle/>
          <a:p>
            <a:fld id="{AA43BB91-983C-4022-8984-084D59186CA2}" type="slidenum">
              <a:rPr lang="en-US" smtClean="0"/>
              <a:pPr/>
              <a:t>19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Gun Safety</a:t>
            </a:r>
          </a:p>
          <a:p>
            <a:endParaRPr lang="en-US" sz="1200" b="1"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2Min.	Cumulative Time:   20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firearm safety important?</a:t>
            </a:r>
          </a:p>
          <a:p>
            <a:r>
              <a:rPr lang="en-US" sz="1200" kern="1200" dirty="0">
                <a:solidFill>
                  <a:schemeClr val="tx1"/>
                </a:solidFill>
                <a:effectLst/>
                <a:latin typeface="+mn-lt"/>
                <a:ea typeface="+mn-ea"/>
                <a:cs typeface="+mn-cs"/>
              </a:rPr>
              <a:t>• Firearm safety helps prevent injuries and property damage.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can RSOs help prevent gun accidents?</a:t>
            </a:r>
          </a:p>
          <a:p>
            <a:r>
              <a:rPr lang="en-US" sz="1200" kern="1200" dirty="0">
                <a:solidFill>
                  <a:schemeClr val="tx1"/>
                </a:solidFill>
                <a:effectLst/>
                <a:latin typeface="+mn-lt"/>
                <a:ea typeface="+mn-ea"/>
                <a:cs typeface="+mn-cs"/>
              </a:rPr>
              <a:t>• Educate range users on shooting range safety rules.</a:t>
            </a:r>
          </a:p>
          <a:p>
            <a:r>
              <a:rPr lang="en-US" sz="1200" kern="1200" dirty="0">
                <a:solidFill>
                  <a:schemeClr val="tx1"/>
                </a:solidFill>
                <a:effectLst/>
                <a:latin typeface="+mn-lt"/>
                <a:ea typeface="+mn-ea"/>
                <a:cs typeface="+mn-cs"/>
              </a:rPr>
              <a:t>• Provide direct supervision on the range to ensure that users handle and use guns safely.</a:t>
            </a:r>
          </a:p>
          <a:p>
            <a:r>
              <a:rPr lang="en-US" sz="1200" kern="1200" dirty="0">
                <a:solidFill>
                  <a:schemeClr val="tx1"/>
                </a:solidFill>
                <a:effectLst/>
                <a:latin typeface="+mn-lt"/>
                <a:ea typeface="+mn-ea"/>
                <a:cs typeface="+mn-cs"/>
              </a:rPr>
              <a:t>•  Enforce shooting range safety rules.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the RSO plays a critical role in preventing accidents. While on duty, the RSO must be vigilant and not divert attention from the firing line and range users.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Shooting incidents are rare on ranges and we want to keep it that way. To prevent incidents from happening, the range users need to be educated and supervised, and the range rules need to be enforced</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outerShdw blurRad="38100" dist="38100" dir="2700000" algn="tl">
                    <a:srgbClr val="000000">
                      <a:alpha val="43137"/>
                    </a:srgbClr>
                  </a:outerShdw>
                </a:effectLst>
                <a:latin typeface="+mn-lt"/>
                <a:ea typeface="+mn-ea"/>
                <a:cs typeface="+mn-cs"/>
              </a:rPr>
              <a:t>Categories of Shooting Range Rules</a:t>
            </a:r>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endParaRPr lang="en-US" sz="1200" u="sng" kern="1200" dirty="0">
              <a:solidFill>
                <a:schemeClr val="tx1"/>
              </a:solidFill>
              <a:effectLst>
                <a:outerShdw blurRad="38100" dist="38100" dir="2700000" algn="tl">
                  <a:srgbClr val="000000">
                    <a:alpha val="43137"/>
                  </a:srgbClr>
                </a:outerShdw>
              </a:effectLst>
              <a:latin typeface="+mn-lt"/>
              <a:ea typeface="+mn-ea"/>
              <a:cs typeface="+mn-cs"/>
            </a:endParaRPr>
          </a:p>
          <a:p>
            <a:r>
              <a:rPr lang="en-US" sz="1200" b="1" kern="1200" dirty="0">
                <a:solidFill>
                  <a:schemeClr val="tx1"/>
                </a:solidFill>
                <a:effectLst/>
                <a:latin typeface="+mn-lt"/>
                <a:ea typeface="+mn-ea"/>
                <a:cs typeface="+mn-cs"/>
              </a:rPr>
              <a:t>3Min.                                                     Cumulative Time:  23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there are four general categories of range rules: NRA gun safety rules, general range rules, site• specific range rules, and administrative rules. Provide a brief overview and explanation of each as listed below.</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refer to their NRA </a:t>
            </a:r>
            <a:r>
              <a:rPr lang="en-US" sz="1200" i="1" kern="1200" dirty="0">
                <a:solidFill>
                  <a:schemeClr val="tx1"/>
                </a:solidFill>
                <a:effectLst/>
                <a:latin typeface="+mn-lt"/>
                <a:ea typeface="+mn-ea"/>
                <a:cs typeface="+mn-cs"/>
              </a:rPr>
              <a:t>Gun Safety Rules </a:t>
            </a:r>
            <a:r>
              <a:rPr lang="en-US" sz="1200" kern="1200" dirty="0">
                <a:solidFill>
                  <a:schemeClr val="tx1"/>
                </a:solidFill>
                <a:effectLst/>
                <a:latin typeface="+mn-lt"/>
                <a:ea typeface="+mn-ea"/>
                <a:cs typeface="+mn-cs"/>
              </a:rPr>
              <a:t>brochures.</a:t>
            </a:r>
          </a:p>
          <a:p>
            <a:r>
              <a:rPr lang="en-US" sz="1200" kern="1200" dirty="0">
                <a:solidFill>
                  <a:schemeClr val="tx1"/>
                </a:solidFill>
                <a:effectLst/>
                <a:latin typeface="+mn-lt"/>
                <a:ea typeface="+mn-ea"/>
                <a:cs typeface="+mn-cs"/>
              </a:rPr>
              <a:t> </a:t>
            </a:r>
          </a:p>
          <a:p>
            <a:pPr lvl="0"/>
            <a:endParaRPr lang="en-US" sz="1200" u="sng"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u="sng" kern="1200" dirty="0">
                <a:solidFill>
                  <a:schemeClr val="tx1"/>
                </a:solidFill>
                <a:effectLst>
                  <a:outerShdw blurRad="38100" dist="38100" dir="2700000" algn="tl">
                    <a:srgbClr val="000000">
                      <a:alpha val="43137"/>
                    </a:srgbClr>
                  </a:outerShdw>
                </a:effectLst>
                <a:latin typeface="+mn-lt"/>
                <a:ea typeface="+mn-ea"/>
                <a:cs typeface="+mn-cs"/>
              </a:rPr>
              <a:t>NRA Gun Safety </a:t>
            </a:r>
            <a:r>
              <a:rPr lang="en-US" sz="1200" kern="1200" dirty="0">
                <a:solidFill>
                  <a:schemeClr val="tx1"/>
                </a:solidFill>
                <a:effectLst>
                  <a:outerShdw blurRad="38100" dist="38100" dir="2700000" algn="tl">
                    <a:srgbClr val="000000">
                      <a:alpha val="43137"/>
                    </a:srgbClr>
                  </a:outerShdw>
                </a:effectLst>
                <a:latin typeface="+mn-lt"/>
                <a:ea typeface="+mn-ea"/>
                <a:cs typeface="+mn-cs"/>
              </a:rPr>
              <a:t>Rules (</a:t>
            </a:r>
            <a:r>
              <a:rPr lang="en-US" sz="1200" b="1" kern="1200" dirty="0">
                <a:solidFill>
                  <a:schemeClr val="tx1"/>
                </a:solidFill>
                <a:effectLst>
                  <a:outerShdw blurRad="38100" dist="38100" dir="2700000" algn="tl">
                    <a:srgbClr val="000000">
                      <a:alpha val="43137"/>
                    </a:srgbClr>
                  </a:outerShdw>
                </a:effectLst>
                <a:latin typeface="+mn-lt"/>
                <a:ea typeface="+mn-ea"/>
                <a:cs typeface="+mn-cs"/>
              </a:rPr>
              <a:t>NRA RSB* Section 1, Chapter 2, 2.03.2)</a:t>
            </a:r>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kern="1200" dirty="0">
                <a:solidFill>
                  <a:schemeClr val="tx1"/>
                </a:solidFill>
                <a:effectLst>
                  <a:outerShdw blurRad="38100" dist="38100" dir="2700000" algn="tl">
                    <a:srgbClr val="000000">
                      <a:alpha val="43137"/>
                    </a:srgbClr>
                  </a:outerShdw>
                </a:effectLst>
                <a:latin typeface="+mn-lt"/>
                <a:ea typeface="+mn-ea"/>
                <a:cs typeface="+mn-cs"/>
              </a:rPr>
              <a:t>3 Fundamental Rules for Safe Gun Handling Forms the foundation for shooting range rules. </a:t>
            </a:r>
          </a:p>
          <a:p>
            <a:pPr lvl="0"/>
            <a:r>
              <a:rPr lang="en-US" sz="1200" kern="1200" dirty="0">
                <a:solidFill>
                  <a:schemeClr val="tx1"/>
                </a:solidFill>
                <a:effectLst>
                  <a:outerShdw blurRad="38100" dist="38100" dir="2700000" algn="tl">
                    <a:srgbClr val="000000">
                      <a:alpha val="43137"/>
                    </a:srgbClr>
                  </a:outerShdw>
                </a:effectLst>
                <a:latin typeface="+mn-lt"/>
                <a:ea typeface="+mn-ea"/>
                <a:cs typeface="+mn-cs"/>
              </a:rPr>
              <a:t>8 Rules for Using or Storing a Gun</a:t>
            </a:r>
          </a:p>
          <a:p>
            <a:pPr lvl="0"/>
            <a:endParaRPr lang="en-US" sz="1200" u="sng"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u="sng" kern="1200" dirty="0">
                <a:solidFill>
                  <a:schemeClr val="tx1"/>
                </a:solidFill>
                <a:effectLst>
                  <a:outerShdw blurRad="38100" dist="38100" dir="2700000" algn="tl">
                    <a:srgbClr val="000000">
                      <a:alpha val="43137"/>
                    </a:srgbClr>
                  </a:outerShdw>
                </a:effectLst>
                <a:latin typeface="+mn-lt"/>
                <a:ea typeface="+mn-ea"/>
                <a:cs typeface="+mn-cs"/>
              </a:rPr>
              <a:t>General</a:t>
            </a:r>
            <a:r>
              <a:rPr lang="en-US" sz="1200" kern="1200" dirty="0">
                <a:solidFill>
                  <a:schemeClr val="tx1"/>
                </a:solidFill>
                <a:effectLst>
                  <a:outerShdw blurRad="38100" dist="38100" dir="2700000" algn="tl">
                    <a:srgbClr val="000000">
                      <a:alpha val="43137"/>
                    </a:srgbClr>
                  </a:outerShdw>
                </a:effectLst>
                <a:latin typeface="+mn-lt"/>
                <a:ea typeface="+mn-ea"/>
                <a:cs typeface="+mn-cs"/>
              </a:rPr>
              <a:t> Range Rules (</a:t>
            </a:r>
            <a:r>
              <a:rPr lang="en-US" sz="1200" b="1" kern="1200" dirty="0">
                <a:solidFill>
                  <a:schemeClr val="tx1"/>
                </a:solidFill>
                <a:effectLst>
                  <a:outerShdw blurRad="38100" dist="38100" dir="2700000" algn="tl">
                    <a:srgbClr val="000000">
                      <a:alpha val="43137"/>
                    </a:srgbClr>
                  </a:outerShdw>
                </a:effectLst>
                <a:latin typeface="+mn-lt"/>
                <a:ea typeface="+mn-ea"/>
                <a:cs typeface="+mn-cs"/>
              </a:rPr>
              <a:t>NRA RSB* Section 1, Chapter 2, 2.03.3)</a:t>
            </a:r>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kern="1200" dirty="0">
                <a:solidFill>
                  <a:schemeClr val="tx1"/>
                </a:solidFill>
                <a:effectLst>
                  <a:outerShdw blurRad="38100" dist="38100" dir="2700000" algn="tl">
                    <a:srgbClr val="000000">
                      <a:alpha val="43137"/>
                    </a:srgbClr>
                  </a:outerShdw>
                </a:effectLst>
                <a:latin typeface="+mn-lt"/>
                <a:ea typeface="+mn-ea"/>
                <a:cs typeface="+mn-cs"/>
              </a:rPr>
              <a:t>Applies to all shooting ranges.</a:t>
            </a:r>
          </a:p>
          <a:p>
            <a:pPr lvl="1"/>
            <a:r>
              <a:rPr lang="en-US" sz="1200" kern="1200" dirty="0">
                <a:solidFill>
                  <a:schemeClr val="tx1"/>
                </a:solidFill>
                <a:effectLst>
                  <a:outerShdw blurRad="38100" dist="38100" dir="2700000" algn="tl">
                    <a:srgbClr val="000000">
                      <a:alpha val="43137"/>
                    </a:srgbClr>
                  </a:outerShdw>
                </a:effectLst>
                <a:latin typeface="+mn-lt"/>
                <a:ea typeface="+mn-ea"/>
                <a:cs typeface="+mn-cs"/>
              </a:rPr>
              <a:t>Published in the NRA Range Source Book, Section 1, Chapter 2.</a:t>
            </a:r>
          </a:p>
          <a:p>
            <a:pPr lvl="0"/>
            <a:endParaRPr lang="en-US" sz="1200" u="sng"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u="sng" kern="1200" dirty="0">
                <a:solidFill>
                  <a:schemeClr val="tx1"/>
                </a:solidFill>
                <a:effectLst>
                  <a:outerShdw blurRad="38100" dist="38100" dir="2700000" algn="tl">
                    <a:srgbClr val="000000">
                      <a:alpha val="43137"/>
                    </a:srgbClr>
                  </a:outerShdw>
                </a:effectLst>
                <a:latin typeface="+mn-lt"/>
                <a:ea typeface="+mn-ea"/>
                <a:cs typeface="+mn-cs"/>
              </a:rPr>
              <a:t>Site-Specific </a:t>
            </a:r>
            <a:r>
              <a:rPr lang="en-US" sz="1200" kern="1200" dirty="0">
                <a:solidFill>
                  <a:schemeClr val="tx1"/>
                </a:solidFill>
                <a:effectLst>
                  <a:outerShdw blurRad="38100" dist="38100" dir="2700000" algn="tl">
                    <a:srgbClr val="000000">
                      <a:alpha val="43137"/>
                    </a:srgbClr>
                  </a:outerShdw>
                </a:effectLst>
                <a:latin typeface="+mn-lt"/>
                <a:ea typeface="+mn-ea"/>
                <a:cs typeface="+mn-cs"/>
              </a:rPr>
              <a:t>Range Rules (</a:t>
            </a:r>
            <a:r>
              <a:rPr lang="en-US" sz="1200" b="1" kern="1200" dirty="0">
                <a:solidFill>
                  <a:schemeClr val="tx1"/>
                </a:solidFill>
                <a:effectLst>
                  <a:outerShdw blurRad="38100" dist="38100" dir="2700000" algn="tl">
                    <a:srgbClr val="000000">
                      <a:alpha val="43137"/>
                    </a:srgbClr>
                  </a:outerShdw>
                </a:effectLst>
                <a:latin typeface="+mn-lt"/>
                <a:ea typeface="+mn-ea"/>
                <a:cs typeface="+mn-cs"/>
              </a:rPr>
              <a:t>NRA RSB* Section 1, Chapter 2, 2.03.4)</a:t>
            </a:r>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kern="1200" dirty="0">
                <a:solidFill>
                  <a:schemeClr val="tx1"/>
                </a:solidFill>
                <a:effectLst>
                  <a:outerShdw blurRad="38100" dist="38100" dir="2700000" algn="tl">
                    <a:srgbClr val="000000">
                      <a:alpha val="43137"/>
                    </a:srgbClr>
                  </a:outerShdw>
                </a:effectLst>
                <a:latin typeface="+mn-lt"/>
                <a:ea typeface="+mn-ea"/>
                <a:cs typeface="+mn-cs"/>
              </a:rPr>
              <a:t>Created for a particular range.</a:t>
            </a:r>
          </a:p>
          <a:p>
            <a:pPr lvl="0"/>
            <a:r>
              <a:rPr lang="en-US" sz="1200" kern="1200" dirty="0">
                <a:solidFill>
                  <a:schemeClr val="tx1"/>
                </a:solidFill>
                <a:effectLst>
                  <a:outerShdw blurRad="38100" dist="38100" dir="2700000" algn="tl">
                    <a:srgbClr val="000000">
                      <a:alpha val="43137"/>
                    </a:srgbClr>
                  </a:outerShdw>
                </a:effectLst>
                <a:latin typeface="+mn-lt"/>
                <a:ea typeface="+mn-ea"/>
                <a:cs typeface="+mn-cs"/>
              </a:rPr>
              <a:t>Tailored to meet site-specific needs or limitations (e.g. no full metal jacketed ammunition, velocity restrictions, tracer ammunition prohibition.).</a:t>
            </a:r>
          </a:p>
          <a:p>
            <a:pPr lvl="0"/>
            <a:r>
              <a:rPr lang="en-US" sz="1200" kern="1200" dirty="0">
                <a:solidFill>
                  <a:schemeClr val="tx1"/>
                </a:solidFill>
                <a:effectLst>
                  <a:outerShdw blurRad="38100" dist="38100" dir="2700000" algn="tl">
                    <a:srgbClr val="000000">
                      <a:alpha val="43137"/>
                    </a:srgbClr>
                  </a:outerShdw>
                </a:effectLst>
                <a:latin typeface="+mn-lt"/>
                <a:ea typeface="+mn-ea"/>
                <a:cs typeface="+mn-cs"/>
              </a:rPr>
              <a:t>Site-specific range rules and procedures appear in the NRA Range Source Book and in NRA Rule Boos (e.g. range commands and procedures are found in Rule 10.7).</a:t>
            </a:r>
          </a:p>
          <a:p>
            <a:pPr lvl="0"/>
            <a:endParaRPr lang="en-US" sz="1200" u="sng"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u="sng" kern="1200" dirty="0">
                <a:solidFill>
                  <a:schemeClr val="tx1"/>
                </a:solidFill>
                <a:effectLst>
                  <a:outerShdw blurRad="38100" dist="38100" dir="2700000" algn="tl">
                    <a:srgbClr val="000000">
                      <a:alpha val="43137"/>
                    </a:srgbClr>
                  </a:outerShdw>
                </a:effectLst>
                <a:latin typeface="+mn-lt"/>
                <a:ea typeface="+mn-ea"/>
                <a:cs typeface="+mn-cs"/>
              </a:rPr>
              <a:t>Administrative</a:t>
            </a:r>
            <a:r>
              <a:rPr lang="en-US" sz="1200" kern="1200" dirty="0">
                <a:solidFill>
                  <a:schemeClr val="tx1"/>
                </a:solidFill>
                <a:effectLst>
                  <a:outerShdw blurRad="38100" dist="38100" dir="2700000" algn="tl">
                    <a:srgbClr val="000000">
                      <a:alpha val="43137"/>
                    </a:srgbClr>
                  </a:outerShdw>
                </a:effectLst>
                <a:latin typeface="+mn-lt"/>
                <a:ea typeface="+mn-ea"/>
                <a:cs typeface="+mn-cs"/>
              </a:rPr>
              <a:t> Rules (</a:t>
            </a:r>
            <a:r>
              <a:rPr lang="en-US" sz="1200" b="1" kern="1200" dirty="0">
                <a:solidFill>
                  <a:schemeClr val="tx1"/>
                </a:solidFill>
                <a:effectLst>
                  <a:outerShdw blurRad="38100" dist="38100" dir="2700000" algn="tl">
                    <a:srgbClr val="000000">
                      <a:alpha val="43137"/>
                    </a:srgbClr>
                  </a:outerShdw>
                </a:effectLst>
                <a:latin typeface="+mn-lt"/>
                <a:ea typeface="+mn-ea"/>
                <a:cs typeface="+mn-cs"/>
              </a:rPr>
              <a:t>NRA RSB* Section 1, Chapter 2, 2.03.5)</a:t>
            </a:r>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endParaRPr lang="en-US" sz="1200" kern="1200" dirty="0">
              <a:solidFill>
                <a:schemeClr val="tx1"/>
              </a:solidFill>
              <a:effectLst>
                <a:outerShdw blurRad="38100" dist="38100" dir="2700000" algn="tl">
                  <a:srgbClr val="000000">
                    <a:alpha val="43137"/>
                  </a:srgbClr>
                </a:outerShdw>
              </a:effectLst>
              <a:latin typeface="+mn-lt"/>
              <a:ea typeface="+mn-ea"/>
              <a:cs typeface="+mn-cs"/>
            </a:endParaRPr>
          </a:p>
          <a:p>
            <a:pPr lvl="0"/>
            <a:r>
              <a:rPr lang="en-US" sz="1200" kern="1200" dirty="0">
                <a:solidFill>
                  <a:schemeClr val="tx1"/>
                </a:solidFill>
                <a:effectLst>
                  <a:outerShdw blurRad="38100" dist="38100" dir="2700000" algn="tl">
                    <a:srgbClr val="000000">
                      <a:alpha val="43137"/>
                    </a:srgbClr>
                  </a:outerShdw>
                </a:effectLst>
                <a:latin typeface="+mn-lt"/>
                <a:ea typeface="+mn-ea"/>
                <a:cs typeface="+mn-cs"/>
              </a:rPr>
              <a:t>Provide administrative and policy guidance (e.g. Always seek permission before touching any student, shooter, or customer; parking.).</a:t>
            </a:r>
          </a:p>
          <a:p>
            <a:r>
              <a:rPr lang="en-US" sz="1200" kern="1200" dirty="0">
                <a:solidFill>
                  <a:schemeClr val="tx1"/>
                </a:solidFill>
                <a:effectLst>
                  <a:outerShdw blurRad="38100" dist="38100" dir="2700000" algn="tl">
                    <a:srgbClr val="000000">
                      <a:alpha val="43137"/>
                    </a:srgbClr>
                  </a:outerShdw>
                </a:effectLst>
                <a:latin typeface="+mn-lt"/>
                <a:ea typeface="+mn-ea"/>
                <a:cs typeface="+mn-cs"/>
              </a:rPr>
              <a:t> </a:t>
            </a:r>
          </a:p>
          <a:p>
            <a:r>
              <a:rPr lang="en-US" sz="1200" b="1" kern="1200" dirty="0">
                <a:solidFill>
                  <a:schemeClr val="tx1"/>
                </a:solidFill>
                <a:effectLst>
                  <a:outerShdw blurRad="38100" dist="38100" dir="2700000" algn="tl">
                    <a:srgbClr val="000000">
                      <a:alpha val="43137"/>
                    </a:srgbClr>
                  </a:outerShdw>
                </a:effectLst>
                <a:latin typeface="+mn-lt"/>
                <a:ea typeface="+mn-ea"/>
                <a:cs typeface="+mn-cs"/>
              </a:rPr>
              <a:t>*Range Source Book</a:t>
            </a:r>
          </a:p>
        </p:txBody>
      </p:sp>
      <p:sp>
        <p:nvSpPr>
          <p:cNvPr id="4" name="Slide Number Placeholder 3"/>
          <p:cNvSpPr>
            <a:spLocks noGrp="1"/>
          </p:cNvSpPr>
          <p:nvPr>
            <p:ph type="sldNum" sz="quarter" idx="10"/>
          </p:nvPr>
        </p:nvSpPr>
        <p:spPr/>
        <p:txBody>
          <a:bodyPr/>
          <a:lstStyle/>
          <a:p>
            <a:fld id="{AA43BB91-983C-4022-8984-084D59186CA2}" type="slidenum">
              <a:rPr lang="en-US" smtClean="0"/>
              <a:pPr/>
              <a:t>21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latin typeface="+mn-lt"/>
              </a:rPr>
              <a:t>NRA Rules for Safe Gun Handling</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5 Min.                                           Cumulative Time:   28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read "The Fundamental NRA Rules for Safe Gun Handling" printed in the NRA </a:t>
            </a:r>
            <a:r>
              <a:rPr lang="en-US" sz="1200" i="1" kern="1200" dirty="0">
                <a:solidFill>
                  <a:schemeClr val="tx1"/>
                </a:solidFill>
                <a:effectLst/>
                <a:latin typeface="+mn-lt"/>
                <a:ea typeface="+mn-ea"/>
                <a:cs typeface="+mn-cs"/>
              </a:rPr>
              <a:t>Gun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Safety Rules </a:t>
            </a:r>
            <a:r>
              <a:rPr lang="en-US" sz="1200" kern="1200" dirty="0">
                <a:solidFill>
                  <a:schemeClr val="tx1"/>
                </a:solidFill>
                <a:effectLst/>
                <a:latin typeface="+mn-lt"/>
                <a:ea typeface="+mn-ea"/>
                <a:cs typeface="+mn-cs"/>
              </a:rPr>
              <a:t>brochure.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the three fundamental NRA rules for safe gun handling?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safeties can fail and cannot replace safe gun handling.  Safe gun handling rules should be followed all the time!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does a "safe direction" mean?</a:t>
            </a:r>
          </a:p>
          <a:p>
            <a:r>
              <a:rPr lang="en-US" sz="1200" kern="1200" dirty="0">
                <a:solidFill>
                  <a:schemeClr val="tx1"/>
                </a:solidFill>
                <a:effectLst/>
                <a:latin typeface="+mn-lt"/>
                <a:ea typeface="+mn-ea"/>
                <a:cs typeface="+mn-cs"/>
              </a:rPr>
              <a:t>•  The gun is pointed so that if it were to go off it would not cause injury or property damage.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safe direction in this classroom?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why the direction was chosen.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circumstances dictate the safest direction.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examples, such as a building with multiple floors and rooms.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Unless shooting, where should the shooter's trigger finger rest?</a:t>
            </a:r>
          </a:p>
          <a:p>
            <a:r>
              <a:rPr lang="en-US" sz="1200" kern="1200" dirty="0">
                <a:solidFill>
                  <a:schemeClr val="tx1"/>
                </a:solidFill>
                <a:effectLst/>
                <a:latin typeface="+mn-lt"/>
                <a:ea typeface="+mn-ea"/>
                <a:cs typeface="+mn-cs"/>
              </a:rPr>
              <a:t>•  The trigger finger should rest alongside the gun, i.e., high on the frame, receiver, or trigger guard.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does "ready to use" mean?</a:t>
            </a:r>
          </a:p>
          <a:p>
            <a:r>
              <a:rPr lang="en-US" sz="1200" kern="1200" dirty="0">
                <a:solidFill>
                  <a:schemeClr val="tx1"/>
                </a:solidFill>
                <a:effectLst/>
                <a:latin typeface="+mn-lt"/>
                <a:ea typeface="+mn-ea"/>
                <a:cs typeface="+mn-cs"/>
              </a:rPr>
              <a:t>•  "Ready to use" depends upon the circumstances.</a:t>
            </a:r>
          </a:p>
          <a:p>
            <a:r>
              <a:rPr lang="en-US" sz="1200" kern="1200" dirty="0">
                <a:solidFill>
                  <a:schemeClr val="tx1"/>
                </a:solidFill>
                <a:effectLst/>
                <a:latin typeface="+mn-lt"/>
                <a:ea typeface="+mn-ea"/>
                <a:cs typeface="+mn-cs"/>
              </a:rPr>
              <a:t>•  When target shooting, the gun should be loaded only at the firing line and only when authorized to load.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phrase “ready to use" requires explanation. When target shooting, the gun should be loaded only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firing line and only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authorized </a:t>
            </a:r>
            <a:r>
              <a:rPr lang="en-US" sz="1200" i="1" kern="1200" dirty="0">
                <a:solidFill>
                  <a:schemeClr val="tx1"/>
                </a:solidFill>
                <a:effectLst/>
                <a:latin typeface="+mn-lt"/>
                <a:ea typeface="+mn-ea"/>
                <a:cs typeface="+mn-cs"/>
              </a:rPr>
              <a:t>to </a:t>
            </a:r>
            <a:r>
              <a:rPr lang="en-US" sz="1200" kern="1200" dirty="0">
                <a:solidFill>
                  <a:schemeClr val="tx1"/>
                </a:solidFill>
                <a:effectLst/>
                <a:latin typeface="+mn-lt"/>
                <a:ea typeface="+mn-ea"/>
                <a:cs typeface="+mn-cs"/>
              </a:rPr>
              <a:t>load.</a:t>
            </a:r>
            <a:endParaRPr lang="en-US"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r>
              <a:rPr lang="en-US" sz="1200" b="1" dirty="0">
                <a:solidFill>
                  <a:schemeClr val="tx1"/>
                </a:solidFill>
                <a:effectLst>
                  <a:outerShdw blurRad="38100" dist="38100" dir="2700000" algn="tl">
                    <a:srgbClr val="000000">
                      <a:alpha val="43137"/>
                    </a:srgbClr>
                  </a:outerShdw>
                </a:effectLst>
              </a:rPr>
              <a:t>NRA Rules for Safe Gun Handling</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Cumulative Time: 31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read "When Using or Storing a Gun" printed in the NRA </a:t>
            </a:r>
            <a:r>
              <a:rPr lang="en-US" sz="1200" i="1" kern="1200" dirty="0">
                <a:solidFill>
                  <a:schemeClr val="tx1"/>
                </a:solidFill>
                <a:effectLst/>
                <a:latin typeface="+mn-lt"/>
                <a:ea typeface="+mn-ea"/>
                <a:cs typeface="+mn-cs"/>
              </a:rPr>
              <a:t>Gun Safety Rules </a:t>
            </a:r>
            <a:r>
              <a:rPr lang="en-US" sz="1200" kern="1200" dirty="0">
                <a:solidFill>
                  <a:schemeClr val="tx1"/>
                </a:solidFill>
                <a:effectLst/>
                <a:latin typeface="+mn-lt"/>
                <a:ea typeface="+mn-ea"/>
                <a:cs typeface="+mn-cs"/>
              </a:rPr>
              <a:t>brochure.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read the rules, then ask the questions related to the rules.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meant by "know your target and what is beyond?"</a:t>
            </a:r>
          </a:p>
          <a:p>
            <a:r>
              <a:rPr lang="en-US" sz="1200" kern="1200" dirty="0">
                <a:solidFill>
                  <a:schemeClr val="tx1"/>
                </a:solidFill>
                <a:effectLst/>
                <a:latin typeface="+mn-lt"/>
                <a:ea typeface="+mn-ea"/>
                <a:cs typeface="+mn-cs"/>
              </a:rPr>
              <a:t>•  The shooter must be sure that the bullets, shotgun pellets or slugs, or air gun projectiles will safely impact into a backstop. For example, when hunting with a centerfire rifle, the hunter should shoot only if the bullet will impact into soft earth in case the projectile misses or passes through the target. Some bullets can travel more than 4 miles.   Shooters must check their target and what is beyond every time they shoot.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meant by "be sure the gun is safe to operate?"</a:t>
            </a:r>
          </a:p>
          <a:p>
            <a:r>
              <a:rPr lang="en-US" sz="1200" kern="1200" dirty="0">
                <a:solidFill>
                  <a:schemeClr val="tx1"/>
                </a:solidFill>
                <a:effectLst/>
                <a:latin typeface="+mn-lt"/>
                <a:ea typeface="+mn-ea"/>
                <a:cs typeface="+mn-cs"/>
              </a:rPr>
              <a:t>•  A gun should be cleaned at the end of each use and the shooter should look for any changes in the gun's functioning or appearance.  If changes are detected, the gun should be taken to a knowledgeable gunsmith or returned to the manufacturer for repair.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meant by "know how to use the gun safely?"</a:t>
            </a:r>
          </a:p>
          <a:p>
            <a:r>
              <a:rPr lang="en-US" sz="1200" kern="1200" dirty="0">
                <a:solidFill>
                  <a:schemeClr val="tx1"/>
                </a:solidFill>
                <a:effectLst/>
                <a:latin typeface="+mn-lt"/>
                <a:ea typeface="+mn-ea"/>
                <a:cs typeface="+mn-cs"/>
              </a:rPr>
              <a:t>•  Shooters need to know how the gun operates--its basic parts, how to safely open and close the action, and how to remove ammunition.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RSOs should know how a gun operates prior to giving assistance. In the event an RSO encounters a gun with which he is unfamiliar, it is recommended that he seek help from another knowledgeable RSO. RSOs can expand their gun knowledge, when not supervising a range, by asking users of unique guns to demonstrate how their guns operate. The owner's manual is the best source of information for a gun. The public library is another excellent source</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200" b="1" dirty="0">
                <a:solidFill>
                  <a:schemeClr val="tx1"/>
                </a:solidFill>
                <a:effectLst>
                  <a:outerShdw blurRad="38100" dist="38100" dir="2700000" algn="tl">
                    <a:srgbClr val="000000">
                      <a:alpha val="43137"/>
                    </a:srgbClr>
                  </a:outerShdw>
                </a:effectLst>
              </a:rPr>
              <a:t>NRA Rules for Safe Gun Handling</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Cumulative Time: 34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read the rules, then ask the questions related to the rules.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meant by "use only the correct ammunition?"</a:t>
            </a:r>
          </a:p>
          <a:p>
            <a:r>
              <a:rPr lang="en-US" sz="1200" kern="1200" dirty="0">
                <a:solidFill>
                  <a:schemeClr val="tx1"/>
                </a:solidFill>
                <a:effectLst/>
                <a:latin typeface="+mn-lt"/>
                <a:ea typeface="+mn-ea"/>
                <a:cs typeface="+mn-cs"/>
              </a:rPr>
              <a:t>•   Only ammunition designed for a particular gun can be safely fired in that gun. Shooters should ensure that the ammunition type indicated on the gun, ammunition box, and cartridge case all match. This precaution is especially true for antique firearms designed for cartridges of that era.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Use only ammunition authorized by range SOPs. Violations could result in ricochets and projectiles traveling outside of range limits.</a:t>
            </a:r>
          </a:p>
          <a:p>
            <a:r>
              <a:rPr lang="en-US" sz="1200" kern="1200" dirty="0">
                <a:solidFill>
                  <a:schemeClr val="tx1"/>
                </a:solidFill>
                <a:effectLst/>
                <a:latin typeface="+mn-lt"/>
                <a:ea typeface="+mn-ea"/>
                <a:cs typeface="+mn-cs"/>
              </a:rPr>
              <a:t>•   If the cartridge type is not on the firearm take it to a gun collector or gunsmith.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should range users wear both eye and ear protection?</a:t>
            </a:r>
          </a:p>
          <a:p>
            <a:r>
              <a:rPr lang="en-US" sz="1200" kern="1200" dirty="0">
                <a:solidFill>
                  <a:schemeClr val="tx1"/>
                </a:solidFill>
                <a:effectLst/>
                <a:latin typeface="+mn-lt"/>
                <a:ea typeface="+mn-ea"/>
                <a:cs typeface="+mn-cs"/>
              </a:rPr>
              <a:t>•  Many guns are loud and the noise can cause hearing damage. Guns can emit debris, hot gas, and cartridge cases that could cause eye injuries.</a:t>
            </a:r>
          </a:p>
          <a:p>
            <a:r>
              <a:rPr lang="en-US" sz="1200" kern="1200" dirty="0">
                <a:solidFill>
                  <a:schemeClr val="tx1"/>
                </a:solidFill>
                <a:effectLst/>
                <a:latin typeface="+mn-lt"/>
                <a:ea typeface="+mn-ea"/>
                <a:cs typeface="+mn-cs"/>
              </a:rPr>
              <a:t>•  Air gun range users, including spectators, need eye protection to prevent injuries from ricochets.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substances are referred to when using the phrase "Never use drugs or alcohol before or while shooting"?</a:t>
            </a:r>
          </a:p>
          <a:p>
            <a:r>
              <a:rPr lang="en-US" sz="1200" kern="1200" dirty="0">
                <a:solidFill>
                  <a:schemeClr val="tx1"/>
                </a:solidFill>
                <a:effectLst/>
                <a:latin typeface="+mn-lt"/>
                <a:ea typeface="+mn-ea"/>
                <a:cs typeface="+mn-cs"/>
              </a:rPr>
              <a:t>•   Any substance that may impair normal mental or physical bodily functions.</a:t>
            </a:r>
          </a:p>
          <a:p>
            <a:r>
              <a:rPr lang="en-US" sz="1200" kern="1200" dirty="0">
                <a:solidFill>
                  <a:schemeClr val="tx1"/>
                </a:solidFill>
                <a:effectLst/>
                <a:latin typeface="+mn-lt"/>
                <a:ea typeface="+mn-ea"/>
                <a:cs typeface="+mn-cs"/>
              </a:rPr>
              <a:t>•  Alcohol, as well as any other substance likely to impair normal mental or physical bodily functions, must not be used before or while handling or shooting guns.</a:t>
            </a:r>
          </a:p>
          <a:p>
            <a:r>
              <a:rPr lang="en-US" sz="1200" kern="1200" dirty="0">
                <a:solidFill>
                  <a:schemeClr val="tx1"/>
                </a:solidFill>
                <a:effectLst/>
                <a:latin typeface="+mn-lt"/>
                <a:ea typeface="+mn-ea"/>
                <a:cs typeface="+mn-cs"/>
              </a:rPr>
              <a:t>•  Anyone taking any medication or substance that may impair normal mental or physical bodily functions should be prohibited from using the range. Even non-prescription (over-the-counter) drugs, such as cold medicines, may cause drowsiness, nervousness, balance problems, or other side effects.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Min.                                                    Cumulative Time: 36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a student to read the rule, then ask the related question.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detentions how and where to store guns?</a:t>
            </a:r>
          </a:p>
          <a:p>
            <a:r>
              <a:rPr lang="en-US" sz="1200" kern="1200" dirty="0">
                <a:solidFill>
                  <a:schemeClr val="tx1"/>
                </a:solidFill>
                <a:effectLst/>
                <a:latin typeface="+mn-lt"/>
                <a:ea typeface="+mn-ea"/>
                <a:cs typeface="+mn-cs"/>
              </a:rPr>
              <a:t>•   Each shooter should consider several factors unique to his particular situation. Safe and secure storage requires that untrained individuals, especially children, be denied access to guns.</a:t>
            </a:r>
          </a:p>
          <a:p>
            <a:r>
              <a:rPr lang="en-US" sz="1200" kern="1200" dirty="0">
                <a:solidFill>
                  <a:schemeClr val="tx1"/>
                </a:solidFill>
                <a:effectLst/>
                <a:latin typeface="+mn-lt"/>
                <a:ea typeface="+mn-ea"/>
                <a:cs typeface="+mn-cs"/>
              </a:rPr>
              <a:t>•  A variety of safes, cases, and other security devices are available to securely store guns.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certain types of guns and many shooting activities require additional safety precautions. For example, muzzleloading guns and air guns differ significantly from many modem guns, and require special procedures for using, unloading, etc.  RSOs on shotgun ranges should be aware that some shotguns may be equipped with special "release triggers," and the shotgun will fire when the trigger is released instead of when it is pulled</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General Range Safety Rules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Min.                                                               Cumulative Time:  41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general range safety rules apply to all ranges.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students</a:t>
            </a:r>
            <a:r>
              <a:rPr lang="en-US" sz="1200" kern="1200" dirty="0">
                <a:solidFill>
                  <a:schemeClr val="tx1"/>
                </a:solidFill>
                <a:effectLst/>
                <a:latin typeface="+mn-lt"/>
                <a:ea typeface="+mn-ea"/>
                <a:cs typeface="+mn-cs"/>
              </a:rPr>
              <a:t> to take turns reading the rules, then ask the questions related to the rules.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important to know and obey all range rules?</a:t>
            </a:r>
          </a:p>
          <a:p>
            <a:r>
              <a:rPr lang="en-US" sz="1200" kern="1200" dirty="0">
                <a:solidFill>
                  <a:schemeClr val="tx1"/>
                </a:solidFill>
                <a:effectLst/>
                <a:latin typeface="+mn-lt"/>
                <a:ea typeface="+mn-ea"/>
                <a:cs typeface="+mn-cs"/>
              </a:rPr>
              <a:t>•  Each range is unique and the rules may have special applications at that range, e.g., a shooter reporting a misfire on a muzzleloading range must wait several minutes in case of a hangfire.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important to use standard range commands and educate shooters on their meanings?</a:t>
            </a:r>
          </a:p>
          <a:p>
            <a:r>
              <a:rPr lang="en-US" sz="1200" kern="1200" dirty="0">
                <a:solidFill>
                  <a:schemeClr val="tx1"/>
                </a:solidFill>
                <a:effectLst/>
                <a:latin typeface="+mn-lt"/>
                <a:ea typeface="+mn-ea"/>
                <a:cs typeface="+mn-cs"/>
              </a:rPr>
              <a:t>•  Standard range commands facilitate shooter understanding and safety.  Ignorance of commands and using non-standard commands is confusing and unsafe.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must the RSO (and shooters) know where others are at all times?</a:t>
            </a:r>
          </a:p>
          <a:p>
            <a:r>
              <a:rPr lang="en-US" sz="1200" kern="1200" dirty="0">
                <a:solidFill>
                  <a:schemeClr val="tx1"/>
                </a:solidFill>
                <a:effectLst/>
                <a:latin typeface="+mn-lt"/>
                <a:ea typeface="+mn-ea"/>
                <a:cs typeface="+mn-cs"/>
              </a:rPr>
              <a:t>•  It is sometimes necessary for personnel to move downrange or into the impact area. Any gun discharge at this time could result in injury.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important to shoot only at authorized targets?</a:t>
            </a:r>
          </a:p>
          <a:p>
            <a:r>
              <a:rPr lang="en-US" sz="1200" kern="1200" dirty="0">
                <a:solidFill>
                  <a:schemeClr val="tx1"/>
                </a:solidFill>
                <a:effectLst/>
                <a:latin typeface="+mn-lt"/>
                <a:ea typeface="+mn-ea"/>
                <a:cs typeface="+mn-cs"/>
              </a:rPr>
              <a:t>•  Targets and target distances and directions are authorized by the range SOPs and are established based upon the design of the range.  Shooting at different targets, e.g., steel targets, at different distances or angles, or similar violations of the SOPs may result in back splatter, ricochets, or other hazardous conditions.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malfunction?</a:t>
            </a:r>
          </a:p>
          <a:p>
            <a:r>
              <a:rPr lang="en-US" sz="1200" kern="1200" dirty="0">
                <a:solidFill>
                  <a:schemeClr val="tx1"/>
                </a:solidFill>
                <a:effectLst/>
                <a:latin typeface="+mn-lt"/>
                <a:ea typeface="+mn-ea"/>
                <a:cs typeface="+mn-cs"/>
              </a:rPr>
              <a:t>•  Failure of the gun or ammunition to function as designed.  We will cover both types of malfunctions in Lesson VI.</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Example of general safety rule: </a:t>
            </a:r>
            <a:r>
              <a:rPr lang="en-US" sz="1200" i="1" kern="1200" dirty="0">
                <a:solidFill>
                  <a:schemeClr val="tx1"/>
                </a:solidFill>
                <a:effectLst/>
                <a:latin typeface="+mn-lt"/>
                <a:ea typeface="+mn-ea"/>
                <a:cs typeface="+mn-cs"/>
              </a:rPr>
              <a:t>To move a firearm from the ready area to the firing line, the firearm must be clear (unloaded with action open) with the muzzle elevated. Some ranges may also require the use of empty chambers indicators (ECIs).</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b="1" dirty="0">
                <a:solidFill>
                  <a:schemeClr val="tx1"/>
                </a:solidFill>
                <a:effectLst>
                  <a:outerShdw blurRad="38100" dist="38100" dir="2700000" algn="tl">
                    <a:srgbClr val="000000">
                      <a:alpha val="43137"/>
                    </a:srgbClr>
                  </a:outerShdw>
                </a:effectLst>
              </a:rPr>
              <a:t>General Range Safety Rules (continued)</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 Min.                                         Cumulative Time:  46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take turns reading the rules, then ask the questions related to the rules.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important to designate an RSO even on informal ranges or during informal events?</a:t>
            </a:r>
          </a:p>
          <a:p>
            <a:r>
              <a:rPr lang="en-US" sz="1200" kern="1200" dirty="0">
                <a:solidFill>
                  <a:schemeClr val="tx1"/>
                </a:solidFill>
                <a:effectLst/>
                <a:latin typeface="+mn-lt"/>
                <a:ea typeface="+mn-ea"/>
                <a:cs typeface="+mn-cs"/>
              </a:rPr>
              <a:t>•  An RSO should be designated to ensure safe handling of guns and movement of personnel on the 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Where should the RSO be positioned while personnel are downrange?  Why?</a:t>
            </a:r>
          </a:p>
          <a:p>
            <a:r>
              <a:rPr lang="en-US" sz="1200" kern="1200" dirty="0">
                <a:solidFill>
                  <a:schemeClr val="tx1"/>
                </a:solidFill>
                <a:effectLst/>
                <a:latin typeface="+mn-lt"/>
                <a:ea typeface="+mn-ea"/>
                <a:cs typeface="+mn-cs"/>
              </a:rPr>
              <a:t>•  The RSO should remain at the firing line where he can see the entire firing line. This position allows the RSO to observe and ensure that no users stand near the firing line or handle guns while others are downrange.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When moving a gun from one location to another, the gun is pointed in a safe direction, the finger is off the trigger, the mechanical safety is engaged (if possible), and the action is open (unloaded).   Some ranges may require the muzzle to be pointed in a specific direction and to have an empty chamber indicator inserted into the chamber to show that the gun is unloaded.</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action may the RSO take to facilitate a "cease fire?"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RSO can remove targets from the shooters' view, i.e., targets edged or pulled into the pit, to further reduce the opportunity for shooters to continue firing.</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actions should shooters perform during a "cease fire?"</a:t>
            </a:r>
          </a:p>
          <a:p>
            <a:r>
              <a:rPr lang="en-US" sz="1200" kern="1200" dirty="0">
                <a:solidFill>
                  <a:schemeClr val="tx1"/>
                </a:solidFill>
                <a:effectLst/>
                <a:latin typeface="+mn-lt"/>
                <a:ea typeface="+mn-ea"/>
                <a:cs typeface="+mn-cs"/>
              </a:rPr>
              <a:t>•  All personnel must stop shooting immediately.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Remain in place.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Await further instructions from the RSO or the Range Officer.</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Anyone observing an unsafe condition (e.g., personnel downrange) should shout, "Cease firing."</a:t>
            </a:r>
            <a:endParaRPr lang="en-US" sz="1200" kern="1200" dirty="0">
              <a:solidFill>
                <a:schemeClr val="tx1"/>
              </a:solidFill>
              <a:effectLst/>
              <a:latin typeface="+mn-lt"/>
              <a:ea typeface="+mn-ea"/>
              <a:cs typeface="+mn-cs"/>
            </a:endParaRPr>
          </a:p>
          <a:p>
            <a:endParaRPr lang="en-US" sz="1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sz="1200" b="1" dirty="0">
                <a:solidFill>
                  <a:schemeClr val="tx1"/>
                </a:solidFill>
                <a:effectLst>
                  <a:outerShdw blurRad="38100" dist="38100" dir="2700000" algn="tl">
                    <a:srgbClr val="000000">
                      <a:alpha val="43137"/>
                    </a:srgbClr>
                  </a:outerShdw>
                </a:effectLst>
              </a:rPr>
              <a:t>General Range Safety Rules (continued)</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3Min.                  Cumulative Time:   49 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Emphasize </a:t>
            </a:r>
            <a:r>
              <a:rPr lang="en-US" sz="1200" kern="1200" dirty="0">
                <a:solidFill>
                  <a:schemeClr val="tx1"/>
                </a:solidFill>
                <a:effectLst/>
                <a:latin typeface="+mn-lt"/>
                <a:ea typeface="+mn-ea"/>
                <a:cs typeface="+mn-cs"/>
              </a:rPr>
              <a:t>that hygiene guidelines are intended to minimize exposure to lead and cleaning product residues, and should be followed by everybody exposed at the range or cleaning area--even if he or she did not participate in the shooting session. RSOs should inform/remind range patrons of these guidelines prior to and immediately after occupying the range or cleaning area. The RSO needs to tell patrons to wash with cold water after leaving the range or cleaning area before eating, drinking, etc.</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take turns reading the rules, then ask the questions related to the rules.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Who should follow these guidelines?</a:t>
            </a:r>
          </a:p>
          <a:p>
            <a:r>
              <a:rPr lang="en-US" sz="1200" kern="1200" dirty="0">
                <a:solidFill>
                  <a:schemeClr val="tx1"/>
                </a:solidFill>
                <a:effectLst/>
                <a:latin typeface="+mn-lt"/>
                <a:ea typeface="+mn-ea"/>
                <a:cs typeface="+mn-cs"/>
              </a:rPr>
              <a:t>•  Everybody exposed at the range or cleaning area, even if he or she did not participate in the shooting session.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purpose of these guidelines?</a:t>
            </a:r>
          </a:p>
          <a:p>
            <a:r>
              <a:rPr lang="en-US" sz="1200" kern="1200" dirty="0">
                <a:solidFill>
                  <a:schemeClr val="tx1"/>
                </a:solidFill>
                <a:effectLst/>
                <a:latin typeface="+mn-lt"/>
                <a:ea typeface="+mn-ea"/>
                <a:cs typeface="+mn-cs"/>
              </a:rPr>
              <a:t>•  NRA hygiene guidelines are intended to minimize range users' exposure to lead and cleaning product residues.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 these guidelines help reduce exposure?</a:t>
            </a:r>
          </a:p>
          <a:p>
            <a:r>
              <a:rPr lang="en-US" sz="1200" kern="1200" dirty="0">
                <a:solidFill>
                  <a:schemeClr val="tx1"/>
                </a:solidFill>
                <a:effectLst/>
                <a:latin typeface="+mn-lt"/>
                <a:ea typeface="+mn-ea"/>
                <a:cs typeface="+mn-cs"/>
              </a:rPr>
              <a:t>•  These guidelines inform range users how to prevent direct ingestion of harmful substances and minimize inhalation of particulate lead and residues</a:t>
            </a:r>
            <a:endParaRPr lang="en-US" sz="1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General Range Safety Rules (continued)</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1 Min.                                                   Cumulative Time:   50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that</a:t>
            </a:r>
            <a:r>
              <a:rPr lang="en-US" sz="1200" kern="1200" dirty="0">
                <a:solidFill>
                  <a:schemeClr val="tx1"/>
                </a:solidFill>
                <a:effectLst/>
                <a:latin typeface="+mn-lt"/>
                <a:ea typeface="+mn-ea"/>
                <a:cs typeface="+mn-cs"/>
              </a:rPr>
              <a:t> pregnant women and children under age seven should follow a physician's guidance concerning their presence on shooting ranges.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that</a:t>
            </a:r>
            <a:r>
              <a:rPr lang="en-US" sz="1200" kern="1200" dirty="0">
                <a:solidFill>
                  <a:schemeClr val="tx1"/>
                </a:solidFill>
                <a:effectLst/>
                <a:latin typeface="+mn-lt"/>
                <a:ea typeface="+mn-ea"/>
                <a:cs typeface="+mn-cs"/>
              </a:rPr>
              <a:t> physicians may have concerns about exposure to airborne lead particulate and other factors.  Avoid any statements, speculation, or guidance that would contradict a physician's recommendation.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that</a:t>
            </a:r>
            <a:r>
              <a:rPr lang="en-US" sz="1200" kern="1200" dirty="0">
                <a:solidFill>
                  <a:schemeClr val="tx1"/>
                </a:solidFill>
                <a:effectLst/>
                <a:latin typeface="+mn-lt"/>
                <a:ea typeface="+mn-ea"/>
                <a:cs typeface="+mn-cs"/>
              </a:rPr>
              <a:t> you always ask permission before touching any student, shooter, or customer. For example, by asking permission prior to adjusting a shooter's position, you may find that he has a sore ann. If you just grab the arm, you run the risk of aggravating the condition. The only exception to this policy is when safety is an issue.</a:t>
            </a:r>
          </a:p>
        </p:txBody>
      </p:sp>
      <p:sp>
        <p:nvSpPr>
          <p:cNvPr id="4" name="Slide Number Placeholder 3"/>
          <p:cNvSpPr>
            <a:spLocks noGrp="1"/>
          </p:cNvSpPr>
          <p:nvPr>
            <p:ph type="sldNum" sz="quarter" idx="10"/>
          </p:nvPr>
        </p:nvSpPr>
        <p:spPr/>
        <p:txBody>
          <a:bodyPr/>
          <a:lstStyle/>
          <a:p>
            <a:fld id="{AA43BB91-983C-4022-8984-084D59186CA2}"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LEARNING OBJECTIVES: </a:t>
            </a:r>
            <a:r>
              <a:rPr lang="en-US" sz="1200" kern="1200" dirty="0">
                <a:solidFill>
                  <a:schemeClr val="tx1"/>
                </a:solidFill>
                <a:effectLst/>
                <a:latin typeface="+mn-lt"/>
                <a:ea typeface="+mn-ea"/>
                <a:cs typeface="+mn-cs"/>
              </a:rPr>
              <a:t>Upon completion of this lesson, students should be able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Understand the NRA's Range Safety Officer Course.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Explain the purpose for becoming an </a:t>
            </a:r>
            <a:r>
              <a:rPr lang="en-US" sz="1200" i="1" kern="1200" dirty="0">
                <a:solidFill>
                  <a:schemeClr val="tx1"/>
                </a:solidFill>
                <a:effectLst/>
                <a:latin typeface="+mn-lt"/>
                <a:ea typeface="+mn-ea"/>
                <a:cs typeface="+mn-cs"/>
              </a:rPr>
              <a:t>NRA Range</a:t>
            </a:r>
            <a:r>
              <a:rPr lang="en-US" sz="1200" kern="1200" dirty="0">
                <a:solidFill>
                  <a:schemeClr val="tx1"/>
                </a:solidFill>
                <a:effectLst/>
                <a:latin typeface="+mn-lt"/>
                <a:ea typeface="+mn-ea"/>
                <a:cs typeface="+mn-cs"/>
              </a:rPr>
              <a:t> Safety Officer.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Explain the goal of the </a:t>
            </a:r>
            <a:r>
              <a:rPr lang="en-US" sz="1200" i="1" kern="1200" dirty="0">
                <a:solidFill>
                  <a:schemeClr val="tx1"/>
                </a:solidFill>
                <a:effectLst/>
                <a:latin typeface="+mn-lt"/>
                <a:ea typeface="+mn-ea"/>
                <a:cs typeface="+mn-cs"/>
              </a:rPr>
              <a:t>NRA Range</a:t>
            </a:r>
            <a:r>
              <a:rPr lang="en-US" sz="1200" kern="1200" dirty="0">
                <a:solidFill>
                  <a:schemeClr val="tx1"/>
                </a:solidFill>
                <a:effectLst/>
                <a:latin typeface="+mn-lt"/>
                <a:ea typeface="+mn-ea"/>
                <a:cs typeface="+mn-cs"/>
              </a:rPr>
              <a:t> Safety Officer Course.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Welcome </a:t>
            </a:r>
            <a:r>
              <a:rPr lang="en-US" sz="1200" kern="1200" dirty="0">
                <a:solidFill>
                  <a:schemeClr val="tx1"/>
                </a:solidFill>
                <a:effectLst/>
                <a:latin typeface="+mn-lt"/>
                <a:ea typeface="+mn-ea"/>
                <a:cs typeface="+mn-cs"/>
              </a:rPr>
              <a:t>Range Safety Officer (RSO) students. Identify yourself and members of your training team following the guidelines in your Trainer's Guide, "Introducing A Speaker."</a:t>
            </a:r>
          </a:p>
          <a:p>
            <a:r>
              <a:rPr lang="en-US" sz="1200" kern="1200" dirty="0">
                <a:solidFill>
                  <a:schemeClr val="tx1"/>
                </a:solidFill>
                <a:effectLst/>
                <a:latin typeface="+mn-lt"/>
                <a:ea typeface="+mn-ea"/>
                <a:cs typeface="+mn-cs"/>
              </a:rPr>
              <a:t>•   Give instructor's name.  (Do not use nicknames.)</a:t>
            </a:r>
          </a:p>
          <a:p>
            <a:r>
              <a:rPr lang="en-US" sz="1200" kern="1200" dirty="0">
                <a:solidFill>
                  <a:schemeClr val="tx1"/>
                </a:solidFill>
                <a:effectLst/>
                <a:latin typeface="+mn-lt"/>
                <a:ea typeface="+mn-ea"/>
                <a:cs typeface="+mn-cs"/>
              </a:rPr>
              <a:t>•   Describe instructor's experience (shooting, training, range supervision).</a:t>
            </a:r>
          </a:p>
          <a:p>
            <a:r>
              <a:rPr lang="en-US" sz="1200" kern="1200" dirty="0">
                <a:solidFill>
                  <a:schemeClr val="tx1"/>
                </a:solidFill>
                <a:effectLst/>
                <a:latin typeface="+mn-lt"/>
                <a:ea typeface="+mn-ea"/>
                <a:cs typeface="+mn-cs"/>
              </a:rPr>
              <a:t>•   Describe instructor's NRA involvement (Life Member, NRA Certified Instructor, etc.).</a:t>
            </a:r>
          </a:p>
          <a:p>
            <a:r>
              <a:rPr lang="en-US" sz="1200" kern="1200" dirty="0">
                <a:solidFill>
                  <a:schemeClr val="tx1"/>
                </a:solidFill>
                <a:effectLst/>
                <a:latin typeface="+mn-lt"/>
                <a:ea typeface="+mn-ea"/>
                <a:cs typeface="+mn-cs"/>
              </a:rPr>
              <a:t>•   State the instructor's function in the course and why he or she was selected.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Write key information on the chalkboard or easel pad. Include names of Chief Range Safety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Officer and Assistant Trainers.</a:t>
            </a:r>
          </a:p>
        </p:txBody>
      </p:sp>
      <p:sp>
        <p:nvSpPr>
          <p:cNvPr id="4" name="Slide Number Placeholder 3"/>
          <p:cNvSpPr>
            <a:spLocks noGrp="1"/>
          </p:cNvSpPr>
          <p:nvPr>
            <p:ph type="sldNum" sz="quarter" idx="10"/>
          </p:nvPr>
        </p:nvSpPr>
        <p:spPr/>
        <p:txBody>
          <a:bodyPr/>
          <a:lstStyle/>
          <a:p>
            <a:fld id="{AA43BB91-983C-4022-8984-084D59186CA2}" type="slidenum">
              <a:rPr lang="en-US" smtClean="0"/>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Site Specific Range Safety Rules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2Min.                                          Cumulative Time:  52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these range rules are site-specific and are tailored for a particular range and its unique capabilities.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the RSO should always read the SOP for a specific range and be aware of any particular range rules.</a:t>
            </a:r>
          </a:p>
          <a:p>
            <a:endParaRPr lang="en-US" sz="1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29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Administrative Rules</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Min.                                    Cumulative Time:   53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some examples of range rules that could be classified as administrative?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administrative rules address day-to-day activities of the range.</a:t>
            </a:r>
          </a:p>
          <a:p>
            <a:endParaRPr lang="en-US" sz="1200" b="1" dirty="0"/>
          </a:p>
          <a:p>
            <a:r>
              <a:rPr lang="en-US" sz="1200" b="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30</a:t>
            </a:fld>
            <a:endParaRPr lang="en-US" dirty="0"/>
          </a:p>
        </p:txBody>
      </p:sp>
    </p:spTree>
    <p:extLst>
      <p:ext uri="{BB962C8B-B14F-4D97-AF65-F5344CB8AC3E}">
        <p14:creationId xmlns:p14="http://schemas.microsoft.com/office/powerpoint/2010/main" val="3972230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Enforcement of Range Rules</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2Min.                                                                  Cumulative Time:   55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RSO's duties go beyond stating authorized and prohibited items. RSOs should observe shooters' equipment and actions to ensure that range specifications are followed. For example, the RSO observes what appears to be sparks as the shooter fires into a steel backstop.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should the RSO suspect as a cause?</a:t>
            </a:r>
          </a:p>
          <a:p>
            <a:r>
              <a:rPr lang="en-US" sz="1200" kern="1200" dirty="0">
                <a:solidFill>
                  <a:schemeClr val="tx1"/>
                </a:solidFill>
                <a:effectLst/>
                <a:latin typeface="+mn-lt"/>
                <a:ea typeface="+mn-ea"/>
                <a:cs typeface="+mn-cs"/>
              </a:rPr>
              <a:t>•  Students should respond that the shooter is using military-style ammunition with steel-core penetrators.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can this possible cause be verified?</a:t>
            </a:r>
          </a:p>
          <a:p>
            <a:r>
              <a:rPr lang="en-US" sz="1200" kern="1200" dirty="0">
                <a:solidFill>
                  <a:schemeClr val="tx1"/>
                </a:solidFill>
                <a:effectLst/>
                <a:latin typeface="+mn-lt"/>
                <a:ea typeface="+mn-ea"/>
                <a:cs typeface="+mn-cs"/>
              </a:rPr>
              <a:t>•  If the shooter is not sure, the RSO can place a magnet against the bullet and attempt to lift it.  1f the bullet tends to follow the magnet and lift, then the ammunition contains a steel penetrator.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would you do if bullets were steel penetrators and the bullets caused damage to the back stop? (The Range SOP does not allow this type of ammunition and you informed the shooter of it during the range safety briefing.) What would you do?</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each of the following options with the students.</a:t>
            </a:r>
          </a:p>
          <a:p>
            <a:r>
              <a:rPr lang="en-US" sz="1200" kern="1200" dirty="0">
                <a:solidFill>
                  <a:schemeClr val="tx1"/>
                </a:solidFill>
                <a:effectLst/>
                <a:latin typeface="+mn-lt"/>
                <a:ea typeface="+mn-ea"/>
                <a:cs typeface="+mn-cs"/>
              </a:rPr>
              <a:t>•  Step one (educate) did not work.  This shooter decided to ignore the rule and has caused damage to the back stop</a:t>
            </a:r>
          </a:p>
          <a:p>
            <a:r>
              <a:rPr lang="en-US" sz="1200" kern="1200" dirty="0">
                <a:solidFill>
                  <a:schemeClr val="tx1"/>
                </a:solidFill>
                <a:effectLst/>
                <a:latin typeface="+mn-lt"/>
                <a:ea typeface="+mn-ea"/>
                <a:cs typeface="+mn-cs"/>
              </a:rPr>
              <a:t>•  Warning?</a:t>
            </a:r>
          </a:p>
          <a:p>
            <a:r>
              <a:rPr lang="en-US" sz="1200" kern="1200" dirty="0">
                <a:solidFill>
                  <a:schemeClr val="tx1"/>
                </a:solidFill>
                <a:effectLst/>
                <a:latin typeface="+mn-lt"/>
                <a:ea typeface="+mn-ea"/>
                <a:cs typeface="+mn-cs"/>
              </a:rPr>
              <a:t>•  Penalize?</a:t>
            </a:r>
          </a:p>
          <a:p>
            <a:r>
              <a:rPr lang="en-US" sz="1200" kern="1200" dirty="0">
                <a:solidFill>
                  <a:schemeClr val="tx1"/>
                </a:solidFill>
                <a:effectLst/>
                <a:latin typeface="+mn-lt"/>
                <a:ea typeface="+mn-ea"/>
                <a:cs typeface="+mn-cs"/>
              </a:rPr>
              <a:t>•  Removal from the range?</a:t>
            </a:r>
          </a:p>
          <a:p>
            <a:r>
              <a:rPr lang="en-US" sz="1200" kern="1200" dirty="0">
                <a:solidFill>
                  <a:schemeClr val="tx1"/>
                </a:solidFill>
                <a:effectLst/>
                <a:latin typeface="+mn-lt"/>
                <a:ea typeface="+mn-ea"/>
                <a:cs typeface="+mn-cs"/>
              </a:rPr>
              <a:t>•  Loss of privileges?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Should you make a report for the record on the incident and the damage? Yes.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Should that shooting lane be closed until the damage is repaired?  Yes.</a:t>
            </a:r>
          </a:p>
          <a:p>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31</a:t>
            </a:fld>
            <a:endParaRPr lang="en-US" dirty="0"/>
          </a:p>
        </p:txBody>
      </p:sp>
    </p:spTree>
    <p:extLst>
      <p:ext uri="{BB962C8B-B14F-4D97-AF65-F5344CB8AC3E}">
        <p14:creationId xmlns:p14="http://schemas.microsoft.com/office/powerpoint/2010/main" val="1999671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Lesson III Review</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2Min.                                                        Cumulative Time:  57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the review questions listed below.  Strive to have students generate the appropriate answers and discussion. If the correct responses are not given, ask additional questions to guide responses. Continue questions and additional training as needed until students demonstrate an understanding of the content and meet the learning objectives.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check-in procedures are usually required prior to occupying a formal range?</a:t>
            </a:r>
          </a:p>
          <a:p>
            <a:r>
              <a:rPr lang="en-US" sz="1200" kern="1200" dirty="0">
                <a:solidFill>
                  <a:schemeClr val="tx1"/>
                </a:solidFill>
                <a:effectLst/>
                <a:latin typeface="+mn-lt"/>
                <a:ea typeface="+mn-ea"/>
                <a:cs typeface="+mn-cs"/>
              </a:rPr>
              <a:t>•  Check in at the range office.</a:t>
            </a:r>
          </a:p>
          <a:p>
            <a:r>
              <a:rPr lang="en-US" sz="1200" kern="1200" dirty="0">
                <a:solidFill>
                  <a:schemeClr val="tx1"/>
                </a:solidFill>
                <a:effectLst/>
                <a:latin typeface="+mn-lt"/>
                <a:ea typeface="+mn-ea"/>
                <a:cs typeface="+mn-cs"/>
              </a:rPr>
              <a:t>•  Check information updates such as range hazards and equipment problems.</a:t>
            </a:r>
          </a:p>
          <a:p>
            <a:r>
              <a:rPr lang="en-US" sz="1200" kern="1200" dirty="0">
                <a:solidFill>
                  <a:schemeClr val="tx1"/>
                </a:solidFill>
                <a:effectLst/>
                <a:latin typeface="+mn-lt"/>
                <a:ea typeface="+mn-ea"/>
                <a:cs typeface="+mn-cs"/>
              </a:rPr>
              <a:t>•  Pick up the range SOP, which should include emergency response procedures and checklists.</a:t>
            </a:r>
          </a:p>
          <a:p>
            <a:r>
              <a:rPr lang="en-US" sz="1200" kern="1200" dirty="0">
                <a:solidFill>
                  <a:schemeClr val="tx1"/>
                </a:solidFill>
                <a:effectLst/>
                <a:latin typeface="+mn-lt"/>
                <a:ea typeface="+mn-ea"/>
                <a:cs typeface="+mn-cs"/>
              </a:rPr>
              <a:t>•   Have a first-aid kit, primary and backup communications equipment, keys, etc.</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items should be inspected when using an indoor range?</a:t>
            </a:r>
          </a:p>
          <a:p>
            <a:r>
              <a:rPr lang="en-US" sz="1200" kern="1200" dirty="0">
                <a:solidFill>
                  <a:schemeClr val="tx1"/>
                </a:solidFill>
                <a:effectLst/>
                <a:latin typeface="+mn-lt"/>
                <a:ea typeface="+mn-ea"/>
                <a:cs typeface="+mn-cs"/>
              </a:rPr>
              <a:t>•  Condition of range on arrival?</a:t>
            </a:r>
          </a:p>
          <a:p>
            <a:r>
              <a:rPr lang="en-US" sz="1200" kern="1200" dirty="0">
                <a:solidFill>
                  <a:schemeClr val="tx1"/>
                </a:solidFill>
                <a:effectLst/>
                <a:latin typeface="+mn-lt"/>
                <a:ea typeface="+mn-ea"/>
                <a:cs typeface="+mn-cs"/>
              </a:rPr>
              <a:t>•  Lighting set correctly?</a:t>
            </a:r>
          </a:p>
          <a:p>
            <a:r>
              <a:rPr lang="en-US" sz="1200" kern="1200" dirty="0">
                <a:solidFill>
                  <a:schemeClr val="tx1"/>
                </a:solidFill>
                <a:effectLst/>
                <a:latin typeface="+mn-lt"/>
                <a:ea typeface="+mn-ea"/>
                <a:cs typeface="+mn-cs"/>
              </a:rPr>
              <a:t>•  Air-flow system working properly?</a:t>
            </a:r>
          </a:p>
          <a:p>
            <a:r>
              <a:rPr lang="en-US" sz="1200" kern="1200" dirty="0">
                <a:solidFill>
                  <a:schemeClr val="tx1"/>
                </a:solidFill>
                <a:effectLst/>
                <a:latin typeface="+mn-lt"/>
                <a:ea typeface="+mn-ea"/>
                <a:cs typeface="+mn-cs"/>
              </a:rPr>
              <a:t>•  Impact area functional and free of personnel?</a:t>
            </a:r>
          </a:p>
          <a:p>
            <a:r>
              <a:rPr lang="en-US" sz="1200" kern="1200" dirty="0">
                <a:solidFill>
                  <a:schemeClr val="tx1"/>
                </a:solidFill>
                <a:effectLst/>
                <a:latin typeface="+mn-lt"/>
                <a:ea typeface="+mn-ea"/>
                <a:cs typeface="+mn-cs"/>
              </a:rPr>
              <a:t>•  Target carriers working properly?</a:t>
            </a:r>
          </a:p>
          <a:p>
            <a:r>
              <a:rPr lang="en-US" sz="1200" kern="1200" dirty="0">
                <a:solidFill>
                  <a:schemeClr val="tx1"/>
                </a:solidFill>
                <a:effectLst/>
                <a:latin typeface="+mn-lt"/>
                <a:ea typeface="+mn-ea"/>
                <a:cs typeface="+mn-cs"/>
              </a:rPr>
              <a:t>•  Targets ready?</a:t>
            </a:r>
          </a:p>
          <a:p>
            <a:r>
              <a:rPr lang="en-US" sz="1200" kern="1200" dirty="0">
                <a:solidFill>
                  <a:schemeClr val="tx1"/>
                </a:solidFill>
                <a:effectLst/>
                <a:latin typeface="+mn-lt"/>
                <a:ea typeface="+mn-ea"/>
                <a:cs typeface="+mn-cs"/>
              </a:rPr>
              <a:t>•  Range communication and backup systems working?</a:t>
            </a:r>
          </a:p>
          <a:p>
            <a:r>
              <a:rPr lang="en-US" sz="1200" kern="1200" dirty="0">
                <a:solidFill>
                  <a:schemeClr val="tx1"/>
                </a:solidFill>
                <a:effectLst/>
                <a:latin typeface="+mn-lt"/>
                <a:ea typeface="+mn-ea"/>
                <a:cs typeface="+mn-cs"/>
              </a:rPr>
              <a:t>•  Range safety briefing prepared?</a:t>
            </a:r>
          </a:p>
          <a:p>
            <a:r>
              <a:rPr lang="en-US" sz="1200" kern="1200" dirty="0">
                <a:solidFill>
                  <a:schemeClr val="tx1"/>
                </a:solidFill>
                <a:effectLst/>
                <a:latin typeface="+mn-lt"/>
                <a:ea typeface="+mn-ea"/>
                <a:cs typeface="+mn-cs"/>
              </a:rPr>
              <a:t>•  Emergency procedures reviewed and checked?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Min. Student Study Guide Page 19.                                                 Cumulative Time:  59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items should be inspected when using an outdoor range?</a:t>
            </a:r>
          </a:p>
          <a:p>
            <a:r>
              <a:rPr lang="en-US" sz="1200" kern="1200" dirty="0">
                <a:solidFill>
                  <a:schemeClr val="tx1"/>
                </a:solidFill>
                <a:effectLst/>
                <a:latin typeface="+mn-lt"/>
                <a:ea typeface="+mn-ea"/>
                <a:cs typeface="+mn-cs"/>
              </a:rPr>
              <a:t>•  Condition of range on arrival?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Impact area functional?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Range area clear of personnel?</a:t>
            </a:r>
          </a:p>
          <a:p>
            <a:r>
              <a:rPr lang="en-US" sz="1200" kern="1200" dirty="0">
                <a:solidFill>
                  <a:schemeClr val="tx1"/>
                </a:solidFill>
                <a:effectLst/>
                <a:latin typeface="+mn-lt"/>
                <a:ea typeface="+mn-ea"/>
                <a:cs typeface="+mn-cs"/>
              </a:rPr>
              <a:t>•  Target holders working properly?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Targets ready?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Range communication and backup systems working?</a:t>
            </a:r>
          </a:p>
          <a:p>
            <a:r>
              <a:rPr lang="en-US" sz="1200" kern="1200" dirty="0">
                <a:solidFill>
                  <a:schemeClr val="tx1"/>
                </a:solidFill>
                <a:effectLst/>
                <a:latin typeface="+mn-lt"/>
                <a:ea typeface="+mn-ea"/>
                <a:cs typeface="+mn-cs"/>
              </a:rPr>
              <a:t>•  Range safety brief mg prepared?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Emergency procedures reviewed and checked?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Baffles and berms checked?</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can RSOs help prevent firearm accidents?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Educate range users on shooting range safety rules.</a:t>
            </a:r>
          </a:p>
          <a:p>
            <a:r>
              <a:rPr lang="en-US" sz="1200" kern="1200" dirty="0">
                <a:solidFill>
                  <a:schemeClr val="tx1"/>
                </a:solidFill>
                <a:effectLst/>
                <a:latin typeface="+mn-lt"/>
                <a:ea typeface="+mn-ea"/>
                <a:cs typeface="+mn-cs"/>
              </a:rPr>
              <a:t>•  Provide direct supervision on the range to ensure that users handle and use guns safely.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Enforce shooting range safety rules.</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four types of shooting range rules and how does each type apply?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NRA gun safety rules should always be followed by anyone handling a gun.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General range rules apply to all shooting ranges.</a:t>
            </a:r>
          </a:p>
          <a:p>
            <a:r>
              <a:rPr lang="en-US" sz="1200" kern="1200" dirty="0">
                <a:solidFill>
                  <a:schemeClr val="tx1"/>
                </a:solidFill>
                <a:effectLst/>
                <a:latin typeface="+mn-lt"/>
                <a:ea typeface="+mn-ea"/>
                <a:cs typeface="+mn-cs"/>
              </a:rPr>
              <a:t>•  Site-specific range rules are created for a particular range to meet its needs or limitations.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Administrative rules provide policy guidance.</a:t>
            </a:r>
          </a:p>
          <a:p>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32</a:t>
            </a:fld>
            <a:endParaRPr lang="en-US" dirty="0"/>
          </a:p>
        </p:txBody>
      </p:sp>
    </p:spTree>
    <p:extLst>
      <p:ext uri="{BB962C8B-B14F-4D97-AF65-F5344CB8AC3E}">
        <p14:creationId xmlns:p14="http://schemas.microsoft.com/office/powerpoint/2010/main" val="3973439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Lesson III Review</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Min. Student Study Guide Page 20.                                                Cumulative Time:  60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Preview </a:t>
            </a:r>
            <a:r>
              <a:rPr lang="en-US" sz="1200" kern="1200" dirty="0">
                <a:solidFill>
                  <a:schemeClr val="tx1"/>
                </a:solidFill>
                <a:effectLst/>
                <a:latin typeface="+mn-lt"/>
                <a:ea typeface="+mn-ea"/>
                <a:cs typeface="+mn-cs"/>
              </a:rPr>
              <a:t>the next lesson by stating the topics that students will learn.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Announce </a:t>
            </a:r>
            <a:r>
              <a:rPr lang="en-US" sz="1200" kern="1200" dirty="0">
                <a:solidFill>
                  <a:schemeClr val="tx1"/>
                </a:solidFill>
                <a:effectLst/>
                <a:latin typeface="+mn-lt"/>
                <a:ea typeface="+mn-ea"/>
                <a:cs typeface="+mn-cs"/>
              </a:rPr>
              <a:t>the amount of time allotted for the break and what time the next lesson will begin.</a:t>
            </a:r>
          </a:p>
          <a:p>
            <a:r>
              <a:rPr lang="en-US" sz="120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33</a:t>
            </a:fld>
            <a:endParaRPr lang="en-US" dirty="0"/>
          </a:p>
        </p:txBody>
      </p:sp>
    </p:spTree>
    <p:extLst>
      <p:ext uri="{BB962C8B-B14F-4D97-AF65-F5344CB8AC3E}">
        <p14:creationId xmlns:p14="http://schemas.microsoft.com/office/powerpoint/2010/main" val="2951009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200" b="1" dirty="0">
                <a:solidFill>
                  <a:schemeClr val="tx1"/>
                </a:solidFill>
                <a:effectLst>
                  <a:outerShdw blurRad="38100" dist="38100" dir="2700000" algn="tl">
                    <a:srgbClr val="000000">
                      <a:alpha val="43137"/>
                    </a:srgbClr>
                  </a:outerShdw>
                </a:effectLst>
              </a:rPr>
              <a:t>Lesson IV: Range Safety Briefing</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2Min.                                                   Cumulative Time:   2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why each objective is important.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Explain the purpose of a range safety briefing.</a:t>
            </a:r>
          </a:p>
          <a:p>
            <a:r>
              <a:rPr lang="en-US" sz="1200" kern="1200" dirty="0">
                <a:solidFill>
                  <a:schemeClr val="tx1"/>
                </a:solidFill>
                <a:effectLst/>
                <a:latin typeface="+mn-lt"/>
                <a:ea typeface="+mn-ea"/>
                <a:cs typeface="+mn-cs"/>
              </a:rPr>
              <a:t>•  The range safety briefing enables the Range Safety Officer (RSO) to educate range users on:  features of the range, range capabilities and limitations, shooting range rules, and other appropriate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Conduct a range safety briefing.</a:t>
            </a:r>
          </a:p>
          <a:p>
            <a:r>
              <a:rPr lang="en-US" sz="1200" kern="1200" dirty="0">
                <a:solidFill>
                  <a:schemeClr val="tx1"/>
                </a:solidFill>
                <a:effectLst/>
                <a:latin typeface="+mn-lt"/>
                <a:ea typeface="+mn-ea"/>
                <a:cs typeface="+mn-cs"/>
              </a:rPr>
              <a:t>•  The RSO uses basic public speaking skills to communicate shooting range rules and other information during a range safety briefing. The RSO 's briefing is more effective when conducted from a position that allows users to view the range. Visual aids are used to reinforce key points, and range users are asked to read range rules to the group.  Questions and other active methods also involve users.</a:t>
            </a:r>
          </a:p>
          <a:p>
            <a:endParaRPr lang="en-US" sz="1200" b="1" baseline="0" dirty="0">
              <a:solidFill>
                <a:schemeClr val="tx1"/>
              </a:solidFill>
              <a:effectLst>
                <a:outerShdw blurRad="38100" dist="38100" dir="2700000" algn="tl">
                  <a:srgbClr val="000000">
                    <a:alpha val="43137"/>
                  </a:srgbClr>
                </a:outerShdw>
              </a:effectLst>
            </a:endParaRPr>
          </a:p>
          <a:p>
            <a:r>
              <a:rPr lang="en-US" sz="1200" baseline="0" dirty="0">
                <a:solidFill>
                  <a:schemeClr val="tx1"/>
                </a:solidFill>
                <a:effectLst>
                  <a:outerShdw blurRad="38100" dist="38100" dir="2700000" algn="tl">
                    <a:srgbClr val="000000">
                      <a:alpha val="43137"/>
                    </a:srgbClr>
                  </a:outerShdw>
                </a:effectLst>
              </a:rPr>
              <a:t>==========================</a:t>
            </a:r>
          </a:p>
          <a:p>
            <a:r>
              <a:rPr lang="en-US" sz="1200" b="1" kern="1200" dirty="0">
                <a:solidFill>
                  <a:schemeClr val="tx1"/>
                </a:solidFill>
                <a:effectLst/>
                <a:latin typeface="+mn-lt"/>
                <a:ea typeface="+mn-ea"/>
                <a:cs typeface="+mn-cs"/>
              </a:rPr>
              <a:t>LEARNING OBJECTIVES: </a:t>
            </a:r>
            <a:r>
              <a:rPr lang="en-US" sz="1200" kern="1200" dirty="0">
                <a:solidFill>
                  <a:schemeClr val="tx1"/>
                </a:solidFill>
                <a:effectLst/>
                <a:latin typeface="+mn-lt"/>
                <a:ea typeface="+mn-ea"/>
                <a:cs typeface="+mn-cs"/>
              </a:rPr>
              <a:t>Upon completion of this lesson, students should be able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Explain the purpose of a range safety briefing.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Conduct a range safety briefing.</a:t>
            </a:r>
          </a:p>
          <a:p>
            <a:r>
              <a:rPr lang="en-US" sz="1200" b="1" kern="1200" dirty="0">
                <a:solidFill>
                  <a:schemeClr val="tx1"/>
                </a:solidFill>
                <a:effectLst/>
                <a:latin typeface="+mn-lt"/>
                <a:ea typeface="+mn-ea"/>
                <a:cs typeface="+mn-cs"/>
              </a:rPr>
              <a:t>Length: </a:t>
            </a:r>
            <a:r>
              <a:rPr lang="en-US" sz="1200" kern="1200" dirty="0">
                <a:solidFill>
                  <a:schemeClr val="tx1"/>
                </a:solidFill>
                <a:effectLst/>
                <a:latin typeface="+mn-lt"/>
                <a:ea typeface="+mn-ea"/>
                <a:cs typeface="+mn-cs"/>
              </a:rPr>
              <a:t>85 Minutes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Facility: </a:t>
            </a:r>
            <a:r>
              <a:rPr lang="en-US" sz="1200" kern="1200" dirty="0">
                <a:solidFill>
                  <a:schemeClr val="tx1"/>
                </a:solidFill>
                <a:effectLst/>
                <a:latin typeface="+mn-lt"/>
                <a:ea typeface="+mn-ea"/>
                <a:cs typeface="+mn-cs"/>
              </a:rPr>
              <a:t>Classroom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Training Materials: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NRA Basic Range Safety Officer Course Student Study Guide </a:t>
            </a:r>
            <a:r>
              <a:rPr lang="en-US" sz="1200" kern="1200" dirty="0">
                <a:solidFill>
                  <a:schemeClr val="tx1"/>
                </a:solidFill>
                <a:effectLst/>
                <a:latin typeface="+mn-lt"/>
                <a:ea typeface="+mn-ea"/>
                <a:cs typeface="+mn-cs"/>
              </a:rPr>
              <a:t>(one per student)</a:t>
            </a:r>
          </a:p>
          <a:p>
            <a:r>
              <a:rPr lang="en-US" sz="1200" kern="1200" dirty="0">
                <a:solidFill>
                  <a:schemeClr val="tx1"/>
                </a:solidFill>
                <a:effectLst/>
                <a:latin typeface="+mn-lt"/>
                <a:ea typeface="+mn-ea"/>
                <a:cs typeface="+mn-cs"/>
              </a:rPr>
              <a:t>•   Notepads and pencils (one per student)</a:t>
            </a:r>
          </a:p>
          <a:p>
            <a:r>
              <a:rPr lang="en-US" sz="1200" kern="1200" dirty="0">
                <a:solidFill>
                  <a:schemeClr val="tx1"/>
                </a:solidFill>
                <a:effectLst/>
                <a:latin typeface="+mn-lt"/>
                <a:ea typeface="+mn-ea"/>
                <a:cs typeface="+mn-cs"/>
              </a:rPr>
              <a:t>•   NRA Gun Safety Rules Brochure (one per student)</a:t>
            </a:r>
          </a:p>
          <a:p>
            <a:r>
              <a:rPr lang="en-US" sz="1200" kern="1200" dirty="0">
                <a:solidFill>
                  <a:schemeClr val="tx1"/>
                </a:solidFill>
                <a:effectLst/>
                <a:latin typeface="+mn-lt"/>
                <a:ea typeface="+mn-ea"/>
                <a:cs typeface="+mn-cs"/>
              </a:rPr>
              <a:t>·    NRA Rifle, Pistol, and Shotgun Instructional Wall Charts</a:t>
            </a:r>
          </a:p>
          <a:p>
            <a:r>
              <a:rPr lang="en-US" sz="1200" kern="1200" dirty="0">
                <a:solidFill>
                  <a:schemeClr val="tx1"/>
                </a:solidFill>
                <a:effectLst/>
                <a:latin typeface="+mn-lt"/>
                <a:ea typeface="+mn-ea"/>
                <a:cs typeface="+mn-cs"/>
              </a:rPr>
              <a:t>•    Viewgraphs</a:t>
            </a:r>
          </a:p>
          <a:p>
            <a:r>
              <a:rPr lang="en-US" sz="1200" kern="1200" dirty="0">
                <a:solidFill>
                  <a:schemeClr val="tx1"/>
                </a:solidFill>
                <a:effectLst/>
                <a:latin typeface="+mn-lt"/>
                <a:ea typeface="+mn-ea"/>
                <a:cs typeface="+mn-cs"/>
              </a:rPr>
              <a:t>•    Training aids as appropriate:  chalk, eraser, blackboard, flipchart, easel, markers, overhead projector, bulbs, screen,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NRA Range Source Book</a:t>
            </a:r>
          </a:p>
          <a:p>
            <a:r>
              <a:rPr lang="en-US" sz="1200" kern="1200" dirty="0">
                <a:solidFill>
                  <a:schemeClr val="tx1"/>
                </a:solidFill>
                <a:effectLst/>
                <a:latin typeface="+mn-lt"/>
                <a:ea typeface="+mn-ea"/>
                <a:cs typeface="+mn-cs"/>
              </a:rPr>
              <a:t>NRA Rule Books</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Range Safety Briefing</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4 Min.	Cumulative Time:  6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purpose of a range safety briefing?</a:t>
            </a:r>
          </a:p>
          <a:p>
            <a:r>
              <a:rPr lang="en-US" sz="1200" kern="1200" dirty="0">
                <a:solidFill>
                  <a:schemeClr val="tx1"/>
                </a:solidFill>
                <a:effectLst/>
                <a:latin typeface="+mn-lt"/>
                <a:ea typeface="+mn-ea"/>
                <a:cs typeface="+mn-cs"/>
              </a:rPr>
              <a:t>•  To prepare shooters to safely and efficiently participate in a particular shooting event on a specific 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When should the briefing be conducted?</a:t>
            </a:r>
          </a:p>
          <a:p>
            <a:r>
              <a:rPr lang="en-US" sz="1200" kern="1200" dirty="0">
                <a:solidFill>
                  <a:schemeClr val="tx1"/>
                </a:solidFill>
                <a:effectLst/>
                <a:latin typeface="+mn-lt"/>
                <a:ea typeface="+mn-ea"/>
                <a:cs typeface="+mn-cs"/>
              </a:rPr>
              <a:t>•  Range users should receive a range safety briefing prior to their first use of the shooting range and before participating in a new or more advanced type of shooting event. The briefing should be conducted immediately prior to the shooting event, or as close to the shooting event as possible.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Where should the briefing be conducted?</a:t>
            </a:r>
          </a:p>
          <a:p>
            <a:r>
              <a:rPr lang="en-US" sz="1200" kern="1200" dirty="0">
                <a:solidFill>
                  <a:schemeClr val="tx1"/>
                </a:solidFill>
                <a:effectLst/>
                <a:latin typeface="+mn-lt"/>
                <a:ea typeface="+mn-ea"/>
                <a:cs typeface="+mn-cs"/>
              </a:rPr>
              <a:t>•  Range safety briefings should be given on the range so that users can view the range, key areas, equipment, etc.</a:t>
            </a:r>
          </a:p>
          <a:p>
            <a:r>
              <a:rPr lang="en-US" sz="1200" kern="1200" dirty="0">
                <a:solidFill>
                  <a:schemeClr val="tx1"/>
                </a:solidFill>
                <a:effectLst/>
                <a:latin typeface="+mn-lt"/>
                <a:ea typeface="+mn-ea"/>
                <a:cs typeface="+mn-cs"/>
              </a:rPr>
              <a:t>•  If the range is in use, it may be possible to give much of the briefing from a gallery area behind the firing line.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that</a:t>
            </a:r>
            <a:r>
              <a:rPr lang="en-US" sz="1200" kern="1200" dirty="0">
                <a:solidFill>
                  <a:schemeClr val="tx1"/>
                </a:solidFill>
                <a:effectLst/>
                <a:latin typeface="+mn-lt"/>
                <a:ea typeface="+mn-ea"/>
                <a:cs typeface="+mn-cs"/>
              </a:rPr>
              <a:t> briefings should be conducted immediately prior to the shooting event where range users can view the range layout and any signs, posted rules, safety handouts, fliers, bulletin boards, and match programs. Briefings for advanced events, such as practical courses of fire, help familiarize shooters with the range and course of fire via talk-throughs, walk-throughs, and dry runs</a:t>
            </a:r>
            <a:endParaRPr lang="en-US" sz="1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Range Safety Briefing Topics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 Min.                                    Cumulative Time:  11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Quickly read the topics on the slide. There is a separate slide for each topic.</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Purpose of the Shooting Event: </a:t>
            </a:r>
            <a:r>
              <a:rPr lang="en-US" sz="1200" kern="1200" dirty="0">
                <a:solidFill>
                  <a:schemeClr val="tx1"/>
                </a:solidFill>
                <a:effectLst/>
                <a:latin typeface="+mn-lt"/>
                <a:ea typeface="+mn-ea"/>
                <a:cs typeface="+mn-cs"/>
              </a:rPr>
              <a:t>Introduce yourself as the person in charge (RSO). Explain what type of event will be conducted, the total number of shots to be fired, and time allowed.</a:t>
            </a:r>
          </a:p>
          <a:p>
            <a:r>
              <a:rPr lang="en-US" sz="1200" b="1" kern="1200" dirty="0">
                <a:solidFill>
                  <a:schemeClr val="tx1"/>
                </a:solidFill>
                <a:effectLst/>
                <a:latin typeface="+mn-lt"/>
                <a:ea typeface="+mn-ea"/>
                <a:cs typeface="+mn-cs"/>
              </a:rPr>
              <a:t>2. Range Layout and Limits: </a:t>
            </a:r>
            <a:r>
              <a:rPr lang="en-US" sz="1200" kern="1200" dirty="0">
                <a:solidFill>
                  <a:schemeClr val="tx1"/>
                </a:solidFill>
                <a:effectLst/>
                <a:latin typeface="+mn-lt"/>
                <a:ea typeface="+mn-ea"/>
                <a:cs typeface="+mn-cs"/>
              </a:rPr>
              <a:t>Know the names and locations of key equipment and areas, plus activities that occur in each area, and how to safely use range equipment.</a:t>
            </a:r>
          </a:p>
          <a:p>
            <a:r>
              <a:rPr lang="en-US" sz="1200" b="1" kern="1200" dirty="0">
                <a:solidFill>
                  <a:schemeClr val="tx1"/>
                </a:solidFill>
                <a:effectLst/>
                <a:latin typeface="+mn-lt"/>
                <a:ea typeface="+mn-ea"/>
                <a:cs typeface="+mn-cs"/>
              </a:rPr>
              <a:t>3. Range Safety Rules: </a:t>
            </a:r>
            <a:r>
              <a:rPr lang="en-US" sz="1200" kern="1200" dirty="0">
                <a:solidFill>
                  <a:schemeClr val="tx1"/>
                </a:solidFill>
                <a:effectLst/>
                <a:latin typeface="+mn-lt"/>
                <a:ea typeface="+mn-ea"/>
                <a:cs typeface="+mn-cs"/>
              </a:rPr>
              <a:t>Gun safety rules, general rules, site-specific range rules, and administrative rules.</a:t>
            </a:r>
          </a:p>
          <a:p>
            <a:r>
              <a:rPr lang="en-US" sz="1200" b="1" kern="1200" dirty="0">
                <a:solidFill>
                  <a:schemeClr val="tx1"/>
                </a:solidFill>
                <a:effectLst/>
                <a:latin typeface="+mn-lt"/>
                <a:ea typeface="+mn-ea"/>
                <a:cs typeface="+mn-cs"/>
              </a:rPr>
              <a:t>4. Firing Line Commands: </a:t>
            </a:r>
            <a:r>
              <a:rPr lang="en-US" sz="1200" kern="1200" dirty="0">
                <a:solidFill>
                  <a:schemeClr val="tx1"/>
                </a:solidFill>
                <a:effectLst/>
                <a:latin typeface="+mn-lt"/>
                <a:ea typeface="+mn-ea"/>
                <a:cs typeface="+mn-cs"/>
              </a:rPr>
              <a:t>Range users must know and understand the SOP for standard range commands. Whether shooting in formal or informal settings, use of standard range commands, such as “Cease firing," "Load," and "Misfire" (for muzzleloading shooting), will help facilitate shooter understanding and safety.</a:t>
            </a:r>
          </a:p>
          <a:p>
            <a:r>
              <a:rPr lang="en-US" sz="1200" b="1" kern="1200" dirty="0">
                <a:solidFill>
                  <a:schemeClr val="tx1"/>
                </a:solidFill>
                <a:effectLst/>
                <a:latin typeface="+mn-lt"/>
                <a:ea typeface="+mn-ea"/>
                <a:cs typeface="+mn-cs"/>
              </a:rPr>
              <a:t>5. Emergency Procedures:  </a:t>
            </a:r>
            <a:r>
              <a:rPr lang="en-US" sz="1200" kern="1200" dirty="0">
                <a:solidFill>
                  <a:schemeClr val="tx1"/>
                </a:solidFill>
                <a:effectLst/>
                <a:latin typeface="+mn-lt"/>
                <a:ea typeface="+mn-ea"/>
                <a:cs typeface="+mn-cs"/>
              </a:rPr>
              <a:t>RSOs and range users should know the locations of fire exits, telephones, emergency assembly areas, and first-aid kits.</a:t>
            </a:r>
          </a:p>
        </p:txBody>
      </p:sp>
      <p:sp>
        <p:nvSpPr>
          <p:cNvPr id="4" name="Slide Number Placeholder 3"/>
          <p:cNvSpPr>
            <a:spLocks noGrp="1"/>
          </p:cNvSpPr>
          <p:nvPr>
            <p:ph type="sldNum" sz="quarter" idx="10"/>
          </p:nvPr>
        </p:nvSpPr>
        <p:spPr/>
        <p:txBody>
          <a:bodyPr/>
          <a:lstStyle/>
          <a:p>
            <a:fld id="{AA43BB91-983C-4022-8984-084D59186CA2}" type="slidenum">
              <a:rPr lang="en-US" smtClean="0"/>
              <a:pPr/>
              <a:t>36</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Step 1: Purpose of the Shooting Event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Min.                                                                                                 Cumulative Time:  15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Can anyone think of a shooting event not listed on the slide?</a:t>
            </a:r>
          </a:p>
          <a:p>
            <a:r>
              <a:rPr lang="en-US" sz="1200" kern="1200" dirty="0">
                <a:solidFill>
                  <a:schemeClr val="tx1"/>
                </a:solidFill>
                <a:effectLst/>
                <a:latin typeface="+mn-lt"/>
                <a:ea typeface="+mn-ea"/>
                <a:cs typeface="+mn-cs"/>
              </a:rPr>
              <a:t>•  By stating the purpose of the activities to be conducted, the RSO controls what happens on the range. A shooter may want to shoot something other than what is covered in the briefing, and can ask permission during the briefing. Let everyone on the range know what is going on to avoid confusion and minimize mistakes.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Today's course of fire will be the NRA Personal Protection in the Home Course.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Today, we will practice shooting slow fire.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Today, we have an open training session. You may shoot any position you want for 30 minutes before we change targets.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Review </a:t>
            </a:r>
            <a:r>
              <a:rPr lang="en-US" sz="1200" kern="1200" dirty="0">
                <a:solidFill>
                  <a:schemeClr val="tx1"/>
                </a:solidFill>
                <a:effectLst/>
                <a:latin typeface="+mn-lt"/>
                <a:ea typeface="+mn-ea"/>
                <a:cs typeface="+mn-cs"/>
              </a:rPr>
              <a:t>the format below for conducting this phase of the range safety briefing: Range Personnel</a:t>
            </a:r>
          </a:p>
          <a:p>
            <a:r>
              <a:rPr lang="en-US" sz="1200" b="1" kern="1200" dirty="0">
                <a:solidFill>
                  <a:schemeClr val="tx1"/>
                </a:solidFill>
                <a:effectLst/>
                <a:latin typeface="+mn-lt"/>
                <a:ea typeface="+mn-ea"/>
                <a:cs typeface="+mn-cs"/>
              </a:rPr>
              <a:t>•    Introduce </a:t>
            </a:r>
            <a:r>
              <a:rPr lang="en-US" sz="1200" kern="1200" dirty="0">
                <a:solidFill>
                  <a:schemeClr val="tx1"/>
                </a:solidFill>
                <a:effectLst/>
                <a:latin typeface="+mn-lt"/>
                <a:ea typeface="+mn-ea"/>
                <a:cs typeface="+mn-cs"/>
              </a:rPr>
              <a:t>range personnel.</a:t>
            </a:r>
          </a:p>
          <a:p>
            <a:r>
              <a:rPr lang="en-US" sz="1200" b="1" kern="1200" dirty="0">
                <a:solidFill>
                  <a:schemeClr val="tx1"/>
                </a:solidFill>
                <a:effectLst/>
                <a:latin typeface="+mn-lt"/>
                <a:ea typeface="+mn-ea"/>
                <a:cs typeface="+mn-cs"/>
              </a:rPr>
              <a:t>•   Explain </a:t>
            </a:r>
            <a:r>
              <a:rPr lang="en-US" sz="1200" kern="1200" dirty="0">
                <a:solidFill>
                  <a:schemeClr val="tx1"/>
                </a:solidFill>
                <a:effectLst/>
                <a:latin typeface="+mn-lt"/>
                <a:ea typeface="+mn-ea"/>
                <a:cs typeface="+mn-cs"/>
              </a:rPr>
              <a:t>that their role is to ensure safety.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Indicate </a:t>
            </a:r>
            <a:r>
              <a:rPr lang="en-US" sz="1200" kern="1200" dirty="0">
                <a:solidFill>
                  <a:schemeClr val="tx1"/>
                </a:solidFill>
                <a:effectLst/>
                <a:latin typeface="+mn-lt"/>
                <a:ea typeface="+mn-ea"/>
                <a:cs typeface="+mn-cs"/>
              </a:rPr>
              <a:t>how they may be identified, e.g., orange vests and hats.</a:t>
            </a:r>
          </a:p>
          <a:p>
            <a:r>
              <a:rPr lang="en-US" sz="1200" b="1" kern="1200" dirty="0">
                <a:solidFill>
                  <a:schemeClr val="tx1"/>
                </a:solidFill>
                <a:effectLst/>
                <a:latin typeface="+mn-lt"/>
                <a:ea typeface="+mn-ea"/>
                <a:cs typeface="+mn-cs"/>
              </a:rPr>
              <a:t>•   State </a:t>
            </a:r>
            <a:r>
              <a:rPr lang="en-US" sz="1200" kern="1200" dirty="0">
                <a:solidFill>
                  <a:schemeClr val="tx1"/>
                </a:solidFill>
                <a:effectLst/>
                <a:latin typeface="+mn-lt"/>
                <a:ea typeface="+mn-ea"/>
                <a:cs typeface="+mn-cs"/>
              </a:rPr>
              <a:t>where range personnel will be located. Purpose of the Shooting Event</a:t>
            </a:r>
          </a:p>
          <a:p>
            <a:r>
              <a:rPr lang="en-US" sz="1200" b="1" kern="1200" dirty="0">
                <a:solidFill>
                  <a:schemeClr val="tx1"/>
                </a:solidFill>
                <a:effectLst/>
                <a:latin typeface="+mn-lt"/>
                <a:ea typeface="+mn-ea"/>
                <a:cs typeface="+mn-cs"/>
              </a:rPr>
              <a:t>•    State </a:t>
            </a:r>
            <a:r>
              <a:rPr lang="en-US" sz="1200" kern="1200" dirty="0">
                <a:solidFill>
                  <a:schemeClr val="tx1"/>
                </a:solidFill>
                <a:effectLst/>
                <a:latin typeface="+mn-lt"/>
                <a:ea typeface="+mn-ea"/>
                <a:cs typeface="+mn-cs"/>
              </a:rPr>
              <a:t>the purpose, e.g., recreational shooting.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Provide </a:t>
            </a:r>
            <a:r>
              <a:rPr lang="en-US" sz="1200" kern="1200" dirty="0">
                <a:solidFill>
                  <a:schemeClr val="tx1"/>
                </a:solidFill>
                <a:effectLst/>
                <a:latin typeface="+mn-lt"/>
                <a:ea typeface="+mn-ea"/>
                <a:cs typeface="+mn-cs"/>
              </a:rPr>
              <a:t>an overview of the event.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State </a:t>
            </a:r>
            <a:r>
              <a:rPr lang="en-US" sz="1200" kern="1200" dirty="0">
                <a:solidFill>
                  <a:schemeClr val="tx1"/>
                </a:solidFill>
                <a:effectLst/>
                <a:latin typeface="+mn-lt"/>
                <a:ea typeface="+mn-ea"/>
                <a:cs typeface="+mn-cs"/>
              </a:rPr>
              <a:t>the total number of shots and time available</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b="1" dirty="0"/>
              <a:t>Step 2: Range Layouts &amp; Limits – Indoor</a:t>
            </a:r>
            <a:endParaRPr lang="en-US" b="0" dirty="0"/>
          </a:p>
          <a:p>
            <a:endParaRPr lang="en-US"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2Min.		Cumulative Time:  17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areas should be included in the range safety briefing?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at, a minimum, the range safety briefing should address the backstop, firing line, ready area, and special information such as the position at which targets may be hung, e.g., eye level, and that dry firing is only permitted at the firing line.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information on range characteristics and design may be found in NRA Competition Rule Books and the </a:t>
            </a:r>
            <a:r>
              <a:rPr lang="en-US" sz="1200" i="1" kern="1200" dirty="0">
                <a:solidFill>
                  <a:schemeClr val="tx1"/>
                </a:solidFill>
                <a:effectLst/>
                <a:latin typeface="+mn-lt"/>
                <a:ea typeface="+mn-ea"/>
                <a:cs typeface="+mn-cs"/>
              </a:rPr>
              <a:t>NRA Range Source Book, </a:t>
            </a:r>
            <a:r>
              <a:rPr lang="en-US" sz="1200" kern="1200" dirty="0">
                <a:solidFill>
                  <a:schemeClr val="tx1"/>
                </a:solidFill>
                <a:effectLst/>
                <a:latin typeface="+mn-lt"/>
                <a:ea typeface="+mn-ea"/>
                <a:cs typeface="+mn-cs"/>
              </a:rPr>
              <a:t>and should be included in the range SOPs. Common aspects of indoor range layout are displayed above and include:</a:t>
            </a:r>
          </a:p>
          <a:p>
            <a:r>
              <a:rPr lang="en-US" sz="1200" kern="1200" dirty="0">
                <a:solidFill>
                  <a:schemeClr val="tx1"/>
                </a:solidFill>
                <a:effectLst/>
                <a:latin typeface="+mn-lt"/>
                <a:ea typeface="+mn-ea"/>
                <a:cs typeface="+mn-cs"/>
              </a:rPr>
              <a:t>•  Range Status indicator--Flag or light at the back of the firing line shows when the range is in use.</a:t>
            </a:r>
          </a:p>
          <a:p>
            <a:r>
              <a:rPr lang="en-US" sz="1200" kern="1200" dirty="0">
                <a:solidFill>
                  <a:schemeClr val="tx1"/>
                </a:solidFill>
                <a:effectLst/>
                <a:latin typeface="+mn-lt"/>
                <a:ea typeface="+mn-ea"/>
                <a:cs typeface="+mn-cs"/>
              </a:rPr>
              <a:t>•   Spectator Area--An area often located behind the ready line so visitors and spectators will not disrupt range operations.</a:t>
            </a:r>
          </a:p>
          <a:p>
            <a:r>
              <a:rPr lang="en-US" sz="1200" kern="1200" dirty="0">
                <a:solidFill>
                  <a:schemeClr val="tx1"/>
                </a:solidFill>
                <a:effectLst/>
                <a:latin typeface="+mn-lt"/>
                <a:ea typeface="+mn-ea"/>
                <a:cs typeface="+mn-cs"/>
              </a:rPr>
              <a:t>•  Ready Area (Preparation Area) --Where shooters are allowed to store and prepare equipment while awaiting their tum to fire. No handling of firearms.</a:t>
            </a:r>
          </a:p>
          <a:p>
            <a:r>
              <a:rPr lang="en-US" sz="1200" kern="1200" dirty="0">
                <a:solidFill>
                  <a:schemeClr val="tx1"/>
                </a:solidFill>
                <a:effectLst/>
                <a:latin typeface="+mn-lt"/>
                <a:ea typeface="+mn-ea"/>
                <a:cs typeface="+mn-cs"/>
              </a:rPr>
              <a:t>•  Firing Point--The area for the shooter immediately behind the firing line. Firing points are approximately four to six feet wide and are numbered to correspond with the targets.</a:t>
            </a:r>
          </a:p>
          <a:p>
            <a:r>
              <a:rPr lang="en-US" sz="1200" kern="1200" dirty="0">
                <a:solidFill>
                  <a:schemeClr val="tx1"/>
                </a:solidFill>
                <a:effectLst/>
                <a:latin typeface="+mn-lt"/>
                <a:ea typeface="+mn-ea"/>
                <a:cs typeface="+mn-cs"/>
              </a:rPr>
              <a:t>•  Firing Line--The line immediately in front of the firing points and parallel to the line of targets. Ranges are measured from this line to the face of the targets when targets are hung in their proper positions in front of the backstop.  No one may step forward of the firing line unless under the guidance and with the permission of the RSO.</a:t>
            </a:r>
          </a:p>
          <a:p>
            <a:r>
              <a:rPr lang="en-US" sz="1200" kern="1200" dirty="0">
                <a:solidFill>
                  <a:schemeClr val="tx1"/>
                </a:solidFill>
                <a:effectLst/>
                <a:latin typeface="+mn-lt"/>
                <a:ea typeface="+mn-ea"/>
                <a:cs typeface="+mn-cs"/>
              </a:rPr>
              <a:t>•  Target Numbers--Displayed at the target line on alternating backgrounds of contrasting colors, target numbers correspond to the firing point numbers and are placed so that they remain visible from the firing line when targets are concealed or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Backstop--A device constructed to stop or redirect projectiles.  A similar device is the bullet trap, which is designed to capture a bullet and bullet fragments.</a:t>
            </a:r>
          </a:p>
          <a:p>
            <a:endParaRPr lang="en-US" b="1" u="sng"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latin typeface="+mn-lt"/>
              </a:rPr>
              <a:t>Student Introductions</a:t>
            </a:r>
            <a:endParaRPr lang="en-US" sz="1200" dirty="0">
              <a:solidFill>
                <a:schemeClr val="tx1"/>
              </a:solidFill>
            </a:endParaRPr>
          </a:p>
          <a:p>
            <a:endParaRPr lang="en-US" sz="1200" dirty="0">
              <a:solidFill>
                <a:schemeClr val="tx1"/>
              </a:solidFill>
            </a:endParaRPr>
          </a:p>
          <a:p>
            <a:r>
              <a:rPr lang="en-US" sz="1200" b="1" kern="1200" dirty="0">
                <a:solidFill>
                  <a:schemeClr val="tx1"/>
                </a:solidFill>
                <a:effectLst/>
                <a:latin typeface="+mn-lt"/>
                <a:ea typeface="+mn-ea"/>
                <a:cs typeface="+mn-cs"/>
              </a:rPr>
              <a:t>8Min.                                                                                              Cumulative Time:   13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students to stand and give 30 second introduction of themselves using the outline on the slide.</a:t>
            </a:r>
          </a:p>
          <a:p>
            <a:endParaRPr lang="en-US" sz="1200" dirty="0">
              <a:solidFill>
                <a:schemeClr val="tx1"/>
              </a:solidFill>
            </a:endParaRPr>
          </a:p>
          <a:p>
            <a:pPr marL="457200" indent="-457200" algn="l">
              <a:buSzTx/>
            </a:pPr>
            <a:r>
              <a:rPr lang="en-US" sz="1200" dirty="0">
                <a:solidFill>
                  <a:schemeClr val="tx1"/>
                </a:solidFill>
                <a:effectLst>
                  <a:outerShdw blurRad="38100" dist="38100" dir="2700000" algn="tl">
                    <a:srgbClr val="000000">
                      <a:alpha val="43137"/>
                    </a:srgbClr>
                  </a:outerShdw>
                </a:effectLst>
              </a:rPr>
              <a:t>Student Introductions to Include: </a:t>
            </a:r>
          </a:p>
          <a:p>
            <a:pPr marL="914400" lvl="1" indent="-342900" algn="l">
              <a:buSzTx/>
              <a:buFont typeface="Wingdings" pitchFamily="2" charset="2"/>
              <a:buChar char="Ø"/>
            </a:pPr>
            <a:r>
              <a:rPr lang="en-US" sz="1200" dirty="0">
                <a:solidFill>
                  <a:schemeClr val="tx1"/>
                </a:solidFill>
                <a:effectLst>
                  <a:outerShdw blurRad="38100" dist="38100" dir="2700000" algn="tl">
                    <a:srgbClr val="000000">
                      <a:alpha val="43137"/>
                    </a:srgbClr>
                  </a:outerShdw>
                </a:effectLst>
              </a:rPr>
              <a:t>Full Name</a:t>
            </a:r>
          </a:p>
          <a:p>
            <a:pPr marL="914400" lvl="1" indent="-342900" algn="l">
              <a:buSzTx/>
              <a:buFont typeface="Wingdings" pitchFamily="2" charset="2"/>
              <a:buChar char="Ø"/>
            </a:pPr>
            <a:r>
              <a:rPr lang="en-US" sz="1200" dirty="0">
                <a:solidFill>
                  <a:schemeClr val="tx1"/>
                </a:solidFill>
                <a:effectLst>
                  <a:outerShdw blurRad="38100" dist="38100" dir="2700000" algn="tl">
                    <a:srgbClr val="000000">
                      <a:alpha val="43137"/>
                    </a:srgbClr>
                  </a:outerShdw>
                </a:effectLst>
              </a:rPr>
              <a:t>Experience in Shooting, Training, and Range Supervision</a:t>
            </a:r>
          </a:p>
          <a:p>
            <a:pPr marL="914400" lvl="1" indent="-342900" algn="l">
              <a:buSzTx/>
              <a:buFont typeface="Wingdings" pitchFamily="2" charset="2"/>
              <a:buChar char="Ø"/>
            </a:pPr>
            <a:r>
              <a:rPr lang="en-US" sz="1200" dirty="0">
                <a:solidFill>
                  <a:schemeClr val="tx1"/>
                </a:solidFill>
                <a:effectLst>
                  <a:outerShdw blurRad="38100" dist="38100" dir="2700000" algn="tl">
                    <a:srgbClr val="000000">
                      <a:alpha val="43137"/>
                    </a:srgbClr>
                  </a:outerShdw>
                </a:effectLst>
              </a:rPr>
              <a:t>NRA Involvement</a:t>
            </a:r>
          </a:p>
          <a:p>
            <a:pPr marL="914400" lvl="1" indent="-342900" algn="l">
              <a:buSzTx/>
              <a:buFont typeface="Wingdings" pitchFamily="2" charset="2"/>
              <a:buChar char="Ø"/>
            </a:pPr>
            <a:r>
              <a:rPr lang="en-US" sz="1200" dirty="0">
                <a:solidFill>
                  <a:schemeClr val="tx1"/>
                </a:solidFill>
                <a:effectLst>
                  <a:outerShdw blurRad="38100" dist="38100" dir="2700000" algn="tl">
                    <a:srgbClr val="000000">
                      <a:alpha val="43137"/>
                    </a:srgbClr>
                  </a:outerShdw>
                </a:effectLst>
              </a:rPr>
              <a:t>Occupation</a:t>
            </a:r>
          </a:p>
          <a:p>
            <a:pPr marL="914400" lvl="1" indent="-342900" algn="l">
              <a:buSzTx/>
              <a:buFont typeface="Wingdings" pitchFamily="2" charset="2"/>
              <a:buChar char="Ø"/>
            </a:pPr>
            <a:r>
              <a:rPr lang="en-US" sz="1200" dirty="0">
                <a:solidFill>
                  <a:schemeClr val="tx1"/>
                </a:solidFill>
                <a:effectLst>
                  <a:outerShdw blurRad="38100" dist="38100" dir="2700000" algn="tl">
                    <a:srgbClr val="000000">
                      <a:alpha val="43137"/>
                    </a:srgbClr>
                  </a:outerShdw>
                </a:effectLst>
              </a:rPr>
              <a:t>How you intend to use this certification</a:t>
            </a:r>
          </a:p>
          <a:p>
            <a:r>
              <a:rPr lang="en-US" sz="1200" dirty="0">
                <a:solidFill>
                  <a:schemeClr val="tx1"/>
                </a:solidFill>
                <a:effectLst>
                  <a:outerShdw blurRad="38100" dist="38100" dir="2700000" algn="tl">
                    <a:srgbClr val="000000">
                      <a:alpha val="43137"/>
                    </a:srgbClr>
                  </a:outerShdw>
                </a:effectLst>
              </a:rPr>
              <a:t>PRACTICAL EXERCISE:  </a:t>
            </a:r>
          </a:p>
          <a:p>
            <a:r>
              <a:rPr lang="en-US" sz="1200" dirty="0">
                <a:solidFill>
                  <a:schemeClr val="tx1"/>
                </a:solidFill>
                <a:effectLst>
                  <a:outerShdw blurRad="38100" dist="38100" dir="2700000" algn="tl">
                    <a:srgbClr val="000000">
                      <a:alpha val="43137"/>
                    </a:srgbClr>
                  </a:outerShdw>
                </a:effectLst>
              </a:rPr>
              <a:t>PREPARATION TIME: 5 MINUTES</a:t>
            </a:r>
          </a:p>
          <a:p>
            <a:r>
              <a:rPr lang="en-US" sz="1200" dirty="0">
                <a:solidFill>
                  <a:schemeClr val="tx1"/>
                </a:solidFill>
                <a:effectLst>
                  <a:outerShdw blurRad="38100" dist="38100" dir="2700000" algn="tl">
                    <a:srgbClr val="000000">
                      <a:alpha val="43137"/>
                    </a:srgbClr>
                  </a:outerShdw>
                </a:effectLst>
              </a:rPr>
              <a:t>PRESENTATION TIME:  1 MINUTE	</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3</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r>
              <a:rPr lang="en-US" b="1" dirty="0"/>
              <a:t>Step 2: Range Limits &amp; Limits – Outdoor</a:t>
            </a:r>
          </a:p>
          <a:p>
            <a:endParaRPr lang="en-US" b="1" u="sng" dirty="0"/>
          </a:p>
          <a:p>
            <a:r>
              <a:rPr lang="en-US" sz="1200" b="1" kern="1200" dirty="0">
                <a:solidFill>
                  <a:schemeClr val="tx1"/>
                </a:solidFill>
                <a:effectLst/>
                <a:latin typeface="+mn-lt"/>
                <a:ea typeface="+mn-ea"/>
                <a:cs typeface="+mn-cs"/>
              </a:rPr>
              <a:t>2 Min.                                                       Cumulative  Time:  19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additional areas does an outdoor range have compared to an indoor 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information on range characteristics and design may be found in NRA Competition Rule Books and the </a:t>
            </a:r>
            <a:r>
              <a:rPr lang="en-US" sz="1200" i="1" kern="1200" dirty="0">
                <a:solidFill>
                  <a:schemeClr val="tx1"/>
                </a:solidFill>
                <a:effectLst/>
                <a:latin typeface="+mn-lt"/>
                <a:ea typeface="+mn-ea"/>
                <a:cs typeface="+mn-cs"/>
              </a:rPr>
              <a:t>NRA Range Source Book, </a:t>
            </a:r>
            <a:r>
              <a:rPr lang="en-US" sz="1200" kern="1200" dirty="0">
                <a:solidFill>
                  <a:schemeClr val="tx1"/>
                </a:solidFill>
                <a:effectLst/>
                <a:latin typeface="+mn-lt"/>
                <a:ea typeface="+mn-ea"/>
                <a:cs typeface="+mn-cs"/>
              </a:rPr>
              <a:t>and should be included in the range SOP.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an outdoor range is similar to an indoor range and has a few additional areas:</a:t>
            </a:r>
          </a:p>
          <a:p>
            <a:r>
              <a:rPr lang="en-US" sz="1200" kern="1200" dirty="0">
                <a:solidFill>
                  <a:schemeClr val="tx1"/>
                </a:solidFill>
                <a:effectLst/>
                <a:latin typeface="+mn-lt"/>
                <a:ea typeface="+mn-ea"/>
                <a:cs typeface="+mn-cs"/>
              </a:rPr>
              <a:t>•  Range Status Indicator--Flag or light at the back of the firing line shows when the range is in use.</a:t>
            </a:r>
          </a:p>
          <a:p>
            <a:r>
              <a:rPr lang="en-US" sz="1200" kern="1200" dirty="0">
                <a:solidFill>
                  <a:schemeClr val="tx1"/>
                </a:solidFill>
                <a:effectLst/>
                <a:latin typeface="+mn-lt"/>
                <a:ea typeface="+mn-ea"/>
                <a:cs typeface="+mn-cs"/>
              </a:rPr>
              <a:t>•  Direct Fire Zone--Established according to the relationship of the shooting position and target position. For example, competition smallbore rifle, pistol, high power rifle, sport rifle, etc.  are set up on a one-to• one basis (one target to each firing point).</a:t>
            </a:r>
          </a:p>
          <a:p>
            <a:r>
              <a:rPr lang="en-US" sz="1200" kern="1200" dirty="0">
                <a:solidFill>
                  <a:schemeClr val="tx1"/>
                </a:solidFill>
                <a:effectLst/>
                <a:latin typeface="+mn-lt"/>
                <a:ea typeface="+mn-ea"/>
                <a:cs typeface="+mn-cs"/>
              </a:rPr>
              <a:t>•  Right and Left Range Limits--Identified by range flags or markers. (On military ranges, the left marker is white and the right marker is red and white.)</a:t>
            </a:r>
          </a:p>
          <a:p>
            <a:r>
              <a:rPr lang="en-US" sz="1200" kern="1200" dirty="0">
                <a:solidFill>
                  <a:schemeClr val="tx1"/>
                </a:solidFill>
                <a:effectLst/>
                <a:latin typeface="+mn-lt"/>
                <a:ea typeface="+mn-ea"/>
                <a:cs typeface="+mn-cs"/>
              </a:rPr>
              <a:t>•  Safety Berms and Side Berms--Embankments used for restricting projectiles to a given area, and also used as dividing walls between ranges.</a:t>
            </a:r>
          </a:p>
          <a:p>
            <a:r>
              <a:rPr lang="en-US" sz="1200" kern="1200" dirty="0">
                <a:solidFill>
                  <a:schemeClr val="tx1"/>
                </a:solidFill>
                <a:effectLst/>
                <a:latin typeface="+mn-lt"/>
                <a:ea typeface="+mn-ea"/>
                <a:cs typeface="+mn-cs"/>
              </a:rPr>
              <a:t>•  Pit Area--Often used on a range of 200 yards or longer, this area is protected by a backstop or natural and man-made barriers. It may be above or below ground, and provides a position for range personnel from which targets may be pulled, scored, and exposed to the shooter.</a:t>
            </a:r>
          </a:p>
          <a:p>
            <a:r>
              <a:rPr lang="en-US" sz="1200" kern="1200" dirty="0">
                <a:solidFill>
                  <a:schemeClr val="tx1"/>
                </a:solidFill>
                <a:effectLst/>
                <a:latin typeface="+mn-lt"/>
                <a:ea typeface="+mn-ea"/>
                <a:cs typeface="+mn-cs"/>
              </a:rPr>
              <a:t>•  Impact Area--The area in a backstop or bullet trap directly behind the target where projectiles are expected to impact. Impact area may also be an area downrange on an outdoor range where bullets and/or projectiles will impact if not captured in a backstop. All projectiles fired must be contained on the range</a:t>
            </a:r>
          </a:p>
          <a:p>
            <a:r>
              <a:rPr lang="en-US" sz="1200" kern="1200" dirty="0">
                <a:solidFill>
                  <a:schemeClr val="tx1"/>
                </a:solidFill>
                <a:effectLst/>
                <a:latin typeface="+mn-lt"/>
                <a:ea typeface="+mn-ea"/>
                <a:cs typeface="+mn-cs"/>
              </a:rPr>
              <a:t>facility.</a:t>
            </a:r>
          </a:p>
          <a:p>
            <a:r>
              <a:rPr lang="en-US" sz="1200" kern="1200" dirty="0">
                <a:solidFill>
                  <a:schemeClr val="tx1"/>
                </a:solidFill>
                <a:effectLst/>
                <a:latin typeface="+mn-lt"/>
                <a:ea typeface="+mn-ea"/>
                <a:cs typeface="+mn-cs"/>
              </a:rPr>
              <a:t>•    Baffles (not shown) --Barriers used to contain projectiles and reduce, redirect, or suppress sound waves. Baffles may be placed overhead, alongside, or at ground level to restrict or interrupt errant shots. All projectiles fired must be contained on the range facility.</a:t>
            </a:r>
            <a:endParaRPr lang="en-US" b="1" u="sng"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39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b="1" dirty="0"/>
              <a:t>Step 2: Range Layout &amp; Limits – Outdoor</a:t>
            </a:r>
            <a:endParaRPr lang="en-US" b="0" dirty="0"/>
          </a:p>
          <a:p>
            <a:endParaRPr lang="en-US" b="0" u="sng" baseline="0" dirty="0"/>
          </a:p>
          <a:p>
            <a:r>
              <a:rPr lang="en-US" sz="1200" b="1" kern="1200" dirty="0">
                <a:solidFill>
                  <a:schemeClr val="tx1"/>
                </a:solidFill>
                <a:effectLst/>
                <a:latin typeface="+mn-lt"/>
                <a:ea typeface="+mn-ea"/>
                <a:cs typeface="+mn-cs"/>
              </a:rPr>
              <a:t>2Min.		Cumulative Time:  21 Min.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area should be included in the range safety briefing for a shotgun range?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information on range design and characteristics can be found in National Skeet Shooting Association and Amateur Trapshooting Association rule books and the </a:t>
            </a:r>
            <a:r>
              <a:rPr lang="en-US" sz="1200" i="1" kern="1200" dirty="0">
                <a:solidFill>
                  <a:schemeClr val="tx1"/>
                </a:solidFill>
                <a:effectLst/>
                <a:latin typeface="+mn-lt"/>
                <a:ea typeface="+mn-ea"/>
                <a:cs typeface="+mn-cs"/>
              </a:rPr>
              <a:t>NRA Range Source Book, </a:t>
            </a:r>
            <a:r>
              <a:rPr lang="en-US" sz="1200" kern="1200" dirty="0">
                <a:solidFill>
                  <a:schemeClr val="tx1"/>
                </a:solidFill>
                <a:effectLst/>
                <a:latin typeface="+mn-lt"/>
                <a:ea typeface="+mn-ea"/>
                <a:cs typeface="+mn-cs"/>
              </a:rPr>
              <a:t>and should be included in the range SOP.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shotgun ranges are referred to as fields, not ranges.</a:t>
            </a:r>
          </a:p>
          <a:p>
            <a:r>
              <a:rPr lang="en-US" sz="1200" kern="1200" dirty="0">
                <a:solidFill>
                  <a:schemeClr val="tx1"/>
                </a:solidFill>
                <a:effectLst/>
                <a:latin typeface="+mn-lt"/>
                <a:ea typeface="+mn-ea"/>
                <a:cs typeface="+mn-cs"/>
              </a:rPr>
              <a:t>•  Range Status Indicator--Flag or other prominent indicator that shows when the field is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in 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Direct Fire Zone--Established according to the relationship of the shooting station and the target's line of flight.</a:t>
            </a:r>
          </a:p>
          <a:p>
            <a:r>
              <a:rPr lang="en-US" sz="1200" kern="1200" dirty="0">
                <a:solidFill>
                  <a:schemeClr val="tx1"/>
                </a:solidFill>
                <a:effectLst/>
                <a:latin typeface="+mn-lt"/>
                <a:ea typeface="+mn-ea"/>
                <a:cs typeface="+mn-cs"/>
              </a:rPr>
              <a:t>•   Shooting Stations-•</a:t>
            </a:r>
          </a:p>
          <a:p>
            <a:r>
              <a:rPr lang="en-US" sz="1200" kern="1200" dirty="0">
                <a:solidFill>
                  <a:schemeClr val="tx1"/>
                </a:solidFill>
                <a:effectLst/>
                <a:latin typeface="+mn-lt"/>
                <a:ea typeface="+mn-ea"/>
                <a:cs typeface="+mn-cs"/>
              </a:rPr>
              <a:t>•Skeet: There are eight stations on a skeet field.  Seven are arranged in a semi-circle with one midway between </a:t>
            </a:r>
            <a:r>
              <a:rPr lang="en-US" sz="1200" kern="1200" dirty="0" err="1">
                <a:solidFill>
                  <a:schemeClr val="tx1"/>
                </a:solidFill>
                <a:effectLst/>
                <a:latin typeface="+mn-lt"/>
                <a:ea typeface="+mn-ea"/>
                <a:cs typeface="+mn-cs"/>
              </a:rPr>
              <a:t>Sl</a:t>
            </a:r>
            <a:r>
              <a:rPr lang="en-US" sz="1200" kern="1200" dirty="0">
                <a:solidFill>
                  <a:schemeClr val="tx1"/>
                </a:solidFill>
                <a:effectLst/>
                <a:latin typeface="+mn-lt"/>
                <a:ea typeface="+mn-ea"/>
                <a:cs typeface="+mn-cs"/>
              </a:rPr>
              <a:t> and S7 (see S1-S8 above).</a:t>
            </a:r>
          </a:p>
          <a:p>
            <a:r>
              <a:rPr lang="en-US" sz="1200" kern="1200" dirty="0">
                <a:solidFill>
                  <a:schemeClr val="tx1"/>
                </a:solidFill>
                <a:effectLst/>
                <a:latin typeface="+mn-lt"/>
                <a:ea typeface="+mn-ea"/>
                <a:cs typeface="+mn-cs"/>
              </a:rPr>
              <a:t>•Trap: A trap field has five stations (see Tl-T8 above). The front of each station is 16 yards from the opening of the trap house and extends back to 27 yards in one-yard increments.  All shooters stand at 16 yards for singles and doubles events.  The longer distances come into play in the handicap events.  The better the shooter, the greater the distance from the trap house.  For safety reasons shooters, should not be more than two yards forward or back of the adjacent shooter.</a:t>
            </a:r>
          </a:p>
          <a:p>
            <a:r>
              <a:rPr lang="en-US" sz="1200" kern="1200" dirty="0">
                <a:solidFill>
                  <a:schemeClr val="tx1"/>
                </a:solidFill>
                <a:effectLst/>
                <a:latin typeface="+mn-lt"/>
                <a:ea typeface="+mn-ea"/>
                <a:cs typeface="+mn-cs"/>
              </a:rPr>
              <a:t>•   Right and Left Range Limits--Identified by range flags or markers.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Skeet High and Low Houses--The structures from which the clay targets are launched for skeet.</a:t>
            </a:r>
          </a:p>
          <a:p>
            <a:r>
              <a:rPr lang="en-US" sz="1200" kern="1200" dirty="0">
                <a:solidFill>
                  <a:schemeClr val="tx1"/>
                </a:solidFill>
                <a:effectLst/>
                <a:latin typeface="+mn-lt"/>
                <a:ea typeface="+mn-ea"/>
                <a:cs typeface="+mn-cs"/>
              </a:rPr>
              <a:t>•   Trap House--The structure from which clay targets are launched for trap.  Generally, access to the structure containing operating trap machines is restricted to authorized persons only.</a:t>
            </a:r>
          </a:p>
          <a:p>
            <a:r>
              <a:rPr lang="en-US" sz="1200" kern="1200" dirty="0">
                <a:solidFill>
                  <a:schemeClr val="tx1"/>
                </a:solidFill>
                <a:effectLst/>
                <a:latin typeface="+mn-lt"/>
                <a:ea typeface="+mn-ea"/>
                <a:cs typeface="+mn-cs"/>
              </a:rPr>
              <a:t>•   Impact Area--The area where the shot pellets fall to the ground. The area must be large enough to contain all shot pellets fired on the facility</a:t>
            </a:r>
            <a:endParaRPr lang="en-US" b="1" u="sng" baseline="0"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40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Step 3: Range Safety Rules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3Min.                                                   Cumulative Time: 24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there are four general categories of range rules: NRA gun safety rules, general range rules, site specific range rules, and administrative rules. Provide a brief overview and explanation of each.</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NRA Gun Safety Rules: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Include "Fundamental Rules for Safe Gun Handling" and "Rules for Using or Storing a Gun."</a:t>
            </a:r>
          </a:p>
          <a:p>
            <a:r>
              <a:rPr lang="en-US" sz="1200" kern="1200" dirty="0">
                <a:solidFill>
                  <a:schemeClr val="tx1"/>
                </a:solidFill>
                <a:effectLst/>
                <a:latin typeface="+mn-lt"/>
                <a:ea typeface="+mn-ea"/>
                <a:cs typeface="+mn-cs"/>
              </a:rPr>
              <a:t>•  Form the foundation for shooting range rules.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General Range Rules: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Apply to all shooting ranges. Published in the </a:t>
            </a:r>
            <a:r>
              <a:rPr lang="en-US" sz="1200" i="1" kern="1200" dirty="0">
                <a:solidFill>
                  <a:schemeClr val="tx1"/>
                </a:solidFill>
                <a:effectLst/>
                <a:latin typeface="+mn-lt"/>
                <a:ea typeface="+mn-ea"/>
                <a:cs typeface="+mn-cs"/>
              </a:rPr>
              <a:t>NRA Range Source Book.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Site-Specific Range Rules: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Created for the particular range.</a:t>
            </a:r>
          </a:p>
          <a:p>
            <a:r>
              <a:rPr lang="en-US" sz="1200" kern="1200" dirty="0">
                <a:solidFill>
                  <a:schemeClr val="tx1"/>
                </a:solidFill>
                <a:effectLst/>
                <a:latin typeface="+mn-lt"/>
                <a:ea typeface="+mn-ea"/>
                <a:cs typeface="+mn-cs"/>
              </a:rPr>
              <a:t>•  Tailored to meet site-specific needs or limitations, e.g., no full metal-jacket ammunition, full metal-jacket ammunition allowed, blackpowder guns allowed, tracer ammunition prohibited, etc.</a:t>
            </a:r>
          </a:p>
          <a:p>
            <a:r>
              <a:rPr lang="en-US" sz="1200" kern="1200" dirty="0">
                <a:solidFill>
                  <a:schemeClr val="tx1"/>
                </a:solidFill>
                <a:effectLst/>
                <a:latin typeface="+mn-lt"/>
                <a:ea typeface="+mn-ea"/>
                <a:cs typeface="+mn-cs"/>
              </a:rPr>
              <a:t>•  Site-specific range rules and procedures appear in the </a:t>
            </a:r>
            <a:r>
              <a:rPr lang="en-US" sz="1200" i="1" kern="1200" dirty="0">
                <a:solidFill>
                  <a:schemeClr val="tx1"/>
                </a:solidFill>
                <a:effectLst/>
                <a:latin typeface="+mn-lt"/>
                <a:ea typeface="+mn-ea"/>
                <a:cs typeface="+mn-cs"/>
              </a:rPr>
              <a:t>NRA Range Source Book and in </a:t>
            </a:r>
            <a:r>
              <a:rPr lang="en-US" sz="1200" kern="1200" dirty="0">
                <a:solidFill>
                  <a:schemeClr val="tx1"/>
                </a:solidFill>
                <a:effectLst/>
                <a:latin typeface="+mn-lt"/>
                <a:ea typeface="+mn-ea"/>
                <a:cs typeface="+mn-cs"/>
              </a:rPr>
              <a:t>NRA Rule Books, e.g., range commands and procedures are found in Rule 10.7.</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Administrative Rules: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Provide administrative and policy guidance for a particular range, e.g., parking.</a:t>
            </a:r>
          </a:p>
        </p:txBody>
      </p:sp>
      <p:sp>
        <p:nvSpPr>
          <p:cNvPr id="4" name="Slide Number Placeholder 3"/>
          <p:cNvSpPr>
            <a:spLocks noGrp="1"/>
          </p:cNvSpPr>
          <p:nvPr>
            <p:ph type="sldNum" sz="quarter" idx="10"/>
          </p:nvPr>
        </p:nvSpPr>
        <p:spPr/>
        <p:txBody>
          <a:bodyPr/>
          <a:lstStyle/>
          <a:p>
            <a:fld id="{AA43BB91-983C-4022-8984-084D59186CA2}" type="slidenum">
              <a:rPr lang="en-US" smtClean="0"/>
              <a:pPr/>
              <a:t>41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r>
              <a:rPr lang="en-US" sz="1200" b="1" dirty="0">
                <a:solidFill>
                  <a:schemeClr val="tx1"/>
                </a:solidFill>
                <a:effectLst>
                  <a:outerShdw blurRad="38100" dist="38100" dir="2700000" algn="tl">
                    <a:srgbClr val="000000">
                      <a:alpha val="43137"/>
                    </a:srgbClr>
                  </a:outerShdw>
                </a:effectLst>
              </a:rPr>
              <a:t>Step 4: Firing Line Commands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Min.                                     Cumulative Time:  27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avenues are used to educate range users on range commands?</a:t>
            </a:r>
          </a:p>
          <a:p>
            <a:r>
              <a:rPr lang="en-US" sz="1200" kern="1200" dirty="0">
                <a:solidFill>
                  <a:schemeClr val="tx1"/>
                </a:solidFill>
                <a:effectLst/>
                <a:latin typeface="+mn-lt"/>
                <a:ea typeface="+mn-ea"/>
                <a:cs typeface="+mn-cs"/>
              </a:rPr>
              <a:t>•  Range commands should be specified in the range SOPs for the particular types of shooting events conducted on the range. They should also be posted on bulletin boards and distributed to range users. Standard range commands are explained during the range safety briefing.  In addition, formal competitions are conducted using commands printed in the respective NRA Competition Rule Books.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range commands may be issued by shooters?</a:t>
            </a:r>
          </a:p>
          <a:p>
            <a:r>
              <a:rPr lang="en-US" sz="1200" kern="1200" dirty="0">
                <a:solidFill>
                  <a:schemeClr val="tx1"/>
                </a:solidFill>
                <a:effectLst/>
                <a:latin typeface="+mn-lt"/>
                <a:ea typeface="+mn-ea"/>
                <a:cs typeface="+mn-cs"/>
              </a:rPr>
              <a:t>•  "Cease firing or Stop" and "Misfire " (for muzzleloading guns)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information do range commands convey to a shooter?</a:t>
            </a:r>
          </a:p>
          <a:p>
            <a:r>
              <a:rPr lang="en-US" sz="1200" kern="1200" dirty="0">
                <a:solidFill>
                  <a:schemeClr val="tx1"/>
                </a:solidFill>
                <a:effectLst/>
                <a:latin typeface="+mn-lt"/>
                <a:ea typeface="+mn-ea"/>
                <a:cs typeface="+mn-cs"/>
              </a:rPr>
              <a:t>•  Range commands tell the shooter what to do, how to do it, where to do it, when to do it, and the time that it will take.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the characteristics of effective range commands?</a:t>
            </a:r>
          </a:p>
          <a:p>
            <a:r>
              <a:rPr lang="en-US" sz="1200" kern="1200" dirty="0">
                <a:solidFill>
                  <a:schemeClr val="tx1"/>
                </a:solidFill>
                <a:effectLst/>
                <a:latin typeface="+mn-lt"/>
                <a:ea typeface="+mn-ea"/>
                <a:cs typeface="+mn-cs"/>
              </a:rPr>
              <a:t>•  Effective range commands are short, easily understood, heard, and require immediate response.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important to use standard range commands?</a:t>
            </a:r>
          </a:p>
          <a:p>
            <a:r>
              <a:rPr lang="en-US" sz="1200" kern="1200" dirty="0">
                <a:solidFill>
                  <a:schemeClr val="tx1"/>
                </a:solidFill>
                <a:effectLst/>
                <a:latin typeface="+mn-lt"/>
                <a:ea typeface="+mn-ea"/>
                <a:cs typeface="+mn-cs"/>
              </a:rPr>
              <a:t>•  Standard range commands facilitate shooter understanding and safety.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standard range commands should be used?</a:t>
            </a:r>
          </a:p>
          <a:p>
            <a:r>
              <a:rPr lang="en-US" sz="1200" kern="1200" dirty="0">
                <a:solidFill>
                  <a:schemeClr val="tx1"/>
                </a:solidFill>
                <a:effectLst/>
                <a:latin typeface="+mn-lt"/>
                <a:ea typeface="+mn-ea"/>
                <a:cs typeface="+mn-cs"/>
              </a:rPr>
              <a:t>•  Informal ranges may function quite well with minimal commands, such as "Load," "Commence firing," "Cease firing," and "Is the line safe ...."  Formal shooting events and ranges with a large number of shooters will benefit from using more detailed standard range commands.</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42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Commands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Min.                                                                                                Cumulative Time:  30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important for the RSO to minimize range announcements and avoid unnecessary "tower talking?"</a:t>
            </a:r>
          </a:p>
          <a:p>
            <a:r>
              <a:rPr lang="en-US" sz="1200" kern="1200" dirty="0">
                <a:solidFill>
                  <a:schemeClr val="tx1"/>
                </a:solidFill>
                <a:effectLst/>
                <a:latin typeface="+mn-lt"/>
                <a:ea typeface="+mn-ea"/>
                <a:cs typeface="+mn-cs"/>
              </a:rPr>
              <a:t>•  Excessive "tower talking" distracts and confuses shooters.  "Tower talk" should be restricted to commands needed to safely and efficiently conduct the shooting event.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extremely important to maintain a three-second cadence during the sequence:  "Ready on the right!", "Ready on the left!", and “Ready on the firing line!"</a:t>
            </a:r>
          </a:p>
          <a:p>
            <a:r>
              <a:rPr lang="en-US" sz="1200" kern="1200" dirty="0">
                <a:solidFill>
                  <a:schemeClr val="tx1"/>
                </a:solidFill>
                <a:effectLst/>
                <a:latin typeface="+mn-lt"/>
                <a:ea typeface="+mn-ea"/>
                <a:cs typeface="+mn-cs"/>
              </a:rPr>
              <a:t>•  This cadence enables the competitive shooter to time his or her first shot to the exposure of the targets and take advantage of the full shooting time limit.</a:t>
            </a:r>
          </a:p>
        </p:txBody>
      </p:sp>
      <p:sp>
        <p:nvSpPr>
          <p:cNvPr id="4" name="Slide Number Placeholder 3"/>
          <p:cNvSpPr>
            <a:spLocks noGrp="1"/>
          </p:cNvSpPr>
          <p:nvPr>
            <p:ph type="sldNum" sz="quarter" idx="10"/>
          </p:nvPr>
        </p:nvSpPr>
        <p:spPr/>
        <p:txBody>
          <a:bodyPr/>
          <a:lstStyle/>
          <a:p>
            <a:fld id="{AA43BB91-983C-4022-8984-084D59186CA2}" type="slidenum">
              <a:rPr lang="en-US" smtClean="0"/>
              <a:pPr/>
              <a:t>43</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Standard Range Commands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2Min.                                                                                                            Cumulative Time:  32 Min. Ask </a:t>
            </a:r>
            <a:r>
              <a:rPr lang="en-US" sz="1200" kern="1200" dirty="0">
                <a:solidFill>
                  <a:schemeClr val="tx1"/>
                </a:solidFill>
                <a:effectLst/>
                <a:latin typeface="+mn-lt"/>
                <a:ea typeface="+mn-ea"/>
                <a:cs typeface="+mn-cs"/>
              </a:rPr>
              <a:t>the students for the meaning of each standard range command.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Strive to have students generate the appropriate answers and discussion.  If the correct answers are not given, ask additional questions to guide responses. During discussion, highlight the main points provided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 you were" means to disregard the command just given.</a:t>
            </a:r>
          </a:p>
          <a:p>
            <a:r>
              <a:rPr lang="en-US" sz="1200" kern="1200" dirty="0">
                <a:solidFill>
                  <a:schemeClr val="tx1"/>
                </a:solidFill>
                <a:effectLst/>
                <a:latin typeface="+mn-lt"/>
                <a:ea typeface="+mn-ea"/>
                <a:cs typeface="+mn-cs"/>
              </a:rPr>
              <a:t>•  "Carry on" means to proceed with whatever was being done before some interruption occurred.</a:t>
            </a:r>
          </a:p>
          <a:p>
            <a:r>
              <a:rPr lang="en-US" sz="1200" kern="1200" dirty="0">
                <a:solidFill>
                  <a:schemeClr val="tx1"/>
                </a:solidFill>
                <a:effectLst/>
                <a:latin typeface="+mn-lt"/>
                <a:ea typeface="+mn-ea"/>
                <a:cs typeface="+mn-cs"/>
              </a:rPr>
              <a:t>•  "Relay No. _, Match No._ (or naming the match), on the firing line" means shooters are to move to their firing points.</a:t>
            </a:r>
          </a:p>
          <a:p>
            <a:r>
              <a:rPr lang="en-US" sz="1200" kern="1200" dirty="0">
                <a:solidFill>
                  <a:schemeClr val="tx1"/>
                </a:solidFill>
                <a:effectLst/>
                <a:latin typeface="+mn-lt"/>
                <a:ea typeface="+mn-ea"/>
                <a:cs typeface="+mn-cs"/>
              </a:rPr>
              <a:t>•  "The preparation period starts now" means shooters may occupy their firing points, prepare, and dry-fire at the targets. This period generally lasts three minutes for competition shooting.</a:t>
            </a:r>
          </a:p>
          <a:p>
            <a:r>
              <a:rPr lang="en-US" sz="1200" kern="1200" dirty="0">
                <a:solidFill>
                  <a:schemeClr val="tx1"/>
                </a:solidFill>
                <a:effectLst/>
                <a:latin typeface="+mn-lt"/>
                <a:ea typeface="+mn-ea"/>
                <a:cs typeface="+mn-cs"/>
              </a:rPr>
              <a:t>•  "The preparation period has ended" means the end of the preparation period.</a:t>
            </a:r>
          </a:p>
          <a:p>
            <a:r>
              <a:rPr lang="en-US" sz="1200" kern="1200" dirty="0">
                <a:solidFill>
                  <a:schemeClr val="tx1"/>
                </a:solidFill>
                <a:effectLst/>
                <a:latin typeface="+mn-lt"/>
                <a:ea typeface="+mn-ea"/>
                <a:cs typeface="+mn-cs"/>
              </a:rPr>
              <a:t>•  "Snap caps"(muzzleloading firearms only) directs the shooter to move to the firing line, affix a primer cap, point the firearm  downrange, and "snap" the cap to ensure that the flash hole is open and that the barrel is free of any material capable of causing a hangfire.</a:t>
            </a:r>
          </a:p>
          <a:p>
            <a:r>
              <a:rPr lang="en-US" sz="1200" kern="1200" dirty="0">
                <a:solidFill>
                  <a:schemeClr val="tx1"/>
                </a:solidFill>
                <a:effectLst/>
                <a:latin typeface="+mn-lt"/>
                <a:ea typeface="+mn-ea"/>
                <a:cs typeface="+mn-cs"/>
              </a:rPr>
              <a:t>•  "Load" means shooters are allowed to load the authorized number of cartridges and prepare for the shooting event. (This command may be prefaced with the number of cartridges to be fired and the time available.)</a:t>
            </a:r>
          </a:p>
          <a:p>
            <a:r>
              <a:rPr lang="en-US" sz="1200" kern="1200" dirty="0">
                <a:solidFill>
                  <a:schemeClr val="tx1"/>
                </a:solidFill>
                <a:effectLst/>
                <a:latin typeface="+mn-lt"/>
                <a:ea typeface="+mn-ea"/>
                <a:cs typeface="+mn-cs"/>
              </a:rPr>
              <a:t>•  "Make ready “means shooters work the actions to chamber cartridges or projectiles for the shooting event.</a:t>
            </a:r>
          </a:p>
        </p:txBody>
      </p:sp>
      <p:sp>
        <p:nvSpPr>
          <p:cNvPr id="4" name="Slide Number Placeholder 3"/>
          <p:cNvSpPr>
            <a:spLocks noGrp="1"/>
          </p:cNvSpPr>
          <p:nvPr>
            <p:ph type="sldNum" sz="quarter" idx="10"/>
          </p:nvPr>
        </p:nvSpPr>
        <p:spPr/>
        <p:txBody>
          <a:bodyPr/>
          <a:lstStyle/>
          <a:p>
            <a:fld id="{AA43BB91-983C-4022-8984-084D59186CA2}" type="slidenum">
              <a:rPr lang="en-US" smtClean="0"/>
              <a:pPr/>
              <a:t>44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Standard Range Commands (Continued)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Min.                                                           Cumulative Time:  36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the students for the meaning of each standard range command.</a:t>
            </a:r>
          </a:p>
          <a:p>
            <a:r>
              <a:rPr lang="en-US" sz="1200" kern="1200" dirty="0">
                <a:solidFill>
                  <a:schemeClr val="tx1"/>
                </a:solidFill>
                <a:effectLst/>
                <a:latin typeface="+mn-lt"/>
                <a:ea typeface="+mn-ea"/>
                <a:cs typeface="+mn-cs"/>
              </a:rPr>
              <a:t>•    "ls the line ready?" is announced by the RSO so that a shooter who experiences a problem may raise an arm and call "Not ready on target    (1n the event of a "not ready" signal, the RSO would announce "The line is not ready," investigate and assist the shooter, or remove the shooter from the firing line.)</a:t>
            </a:r>
          </a:p>
          <a:p>
            <a:r>
              <a:rPr lang="en-US" sz="1200" kern="1200" dirty="0">
                <a:solidFill>
                  <a:schemeClr val="tx1"/>
                </a:solidFill>
                <a:effectLst/>
                <a:latin typeface="+mn-lt"/>
                <a:ea typeface="+mn-ea"/>
                <a:cs typeface="+mn-cs"/>
              </a:rPr>
              <a:t>•  "The line is ready" is announced when the RSO observes that the line is ready, or after a difficulty has been corrected.</a:t>
            </a:r>
          </a:p>
          <a:p>
            <a:r>
              <a:rPr lang="en-US" sz="1200" kern="1200" dirty="0">
                <a:solidFill>
                  <a:schemeClr val="tx1"/>
                </a:solidFill>
                <a:effectLst/>
                <a:latin typeface="+mn-lt"/>
                <a:ea typeface="+mn-ea"/>
                <a:cs typeface="+mn-cs"/>
              </a:rPr>
              <a:t>•  "Ready on the right!" "Ready on the left!,"  "Ready on the firing line!" is the sequence of preparatory commands announced by the RSO with a three-second interval between commands. This sequence gives shooters their last chance to signal "Not ready." "Ready on the firing line!" means that the range is ready and that targets will be exposed in approximately three seconds.</a:t>
            </a:r>
          </a:p>
          <a:p>
            <a:r>
              <a:rPr lang="en-US" sz="1200" kern="1200" dirty="0">
                <a:solidFill>
                  <a:schemeClr val="tx1"/>
                </a:solidFill>
                <a:effectLst/>
                <a:latin typeface="+mn-lt"/>
                <a:ea typeface="+mn-ea"/>
                <a:cs typeface="+mn-cs"/>
              </a:rPr>
              <a:t>•  "Commence firing!" is announced about three seconds after "Ready on the firing line!" and informs shooters that they may begin shooting. This command may be signaled verbally, by a whistle, light system, or horn blast, or by moving the targets into view.</a:t>
            </a:r>
          </a:p>
          <a:p>
            <a:r>
              <a:rPr lang="en-US" sz="1200" kern="1200" dirty="0">
                <a:solidFill>
                  <a:schemeClr val="tx1"/>
                </a:solidFill>
                <a:effectLst/>
                <a:latin typeface="+mn-lt"/>
                <a:ea typeface="+mn-ea"/>
                <a:cs typeface="+mn-cs"/>
              </a:rPr>
              <a:t>•    "Pull!" is used on shotgun fields by the shooters to signal for release of the clay target they are going to shoot.</a:t>
            </a:r>
          </a:p>
          <a:p>
            <a:r>
              <a:rPr lang="en-US" sz="1200" kern="1200" dirty="0">
                <a:solidFill>
                  <a:schemeClr val="tx1"/>
                </a:solidFill>
                <a:effectLst/>
                <a:latin typeface="+mn-lt"/>
                <a:ea typeface="+mn-ea"/>
                <a:cs typeface="+mn-cs"/>
              </a:rPr>
              <a:t>•  "Misfire" is announced by a shooter to inform the RSO and other shooters that a gun failed to fire</a:t>
            </a:r>
          </a:p>
          <a:p>
            <a:r>
              <a:rPr lang="en-US" sz="1200" kern="1200" dirty="0">
                <a:solidFill>
                  <a:schemeClr val="tx1"/>
                </a:solidFill>
                <a:effectLst/>
                <a:latin typeface="+mn-lt"/>
                <a:ea typeface="+mn-ea"/>
                <a:cs typeface="+mn-cs"/>
              </a:rPr>
              <a:t>and a hazardous condition may exist (especially with muzzleloading guns).  Due to the possibility of a hangfire (a delay in the ignition of a cartridge), the shooter keeps the gun pointed downrange and waits at least 30 seconds for modem firearms, or two minutes for muzzleloading guns, prior to correcting the malfunction.</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45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Standard Range Commands (Continued)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Min.	Cumulative Time:  39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the students for the meaning of each standard range command.</a:t>
            </a:r>
          </a:p>
          <a:p>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"Cease firing" or "Stop!" is announced by the RSO when time expires or at any other time that firing is to cease. The RSO notifies shooters to stop firing immediately, remain in position, and await further instructions. "Cease firing" or "Stop" may be signaled verbally, by a whistle or horn blast, or by moving</a:t>
            </a:r>
          </a:p>
          <a:p>
            <a:r>
              <a:rPr lang="en-US" sz="1200" kern="1200" dirty="0">
                <a:solidFill>
                  <a:schemeClr val="tx1"/>
                </a:solidFill>
                <a:effectLst/>
                <a:latin typeface="+mn-lt"/>
                <a:ea typeface="+mn-ea"/>
                <a:cs typeface="+mn-cs"/>
              </a:rPr>
              <a:t>the targets out of view. Additional commands to unload, open the action, and bench or ground the gun may follow. During range safety briefings, the RSO should emphasize that "Cease firing" or "Stop" can be announced by anyone observing an unsafe condition.</a:t>
            </a:r>
          </a:p>
          <a:p>
            <a:r>
              <a:rPr lang="en-US" sz="1200" kern="1200" dirty="0">
                <a:solidFill>
                  <a:schemeClr val="tx1"/>
                </a:solidFill>
                <a:effectLst/>
                <a:latin typeface="+mn-lt"/>
                <a:ea typeface="+mn-ea"/>
                <a:cs typeface="+mn-cs"/>
              </a:rPr>
              <a:t>•  "Unload “directs the shooter to unload the gun.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"Show clear" requires the shooter to show that his gun is clear of all ammunition. The shooter unloads the gun and opens the action for inspection by a second person, who confirms that the gun is unloaded.</a:t>
            </a:r>
          </a:p>
          <a:p>
            <a:r>
              <a:rPr lang="en-US" sz="1200" kern="1200" dirty="0">
                <a:solidFill>
                  <a:schemeClr val="tx1"/>
                </a:solidFill>
                <a:effectLst/>
                <a:latin typeface="+mn-lt"/>
                <a:ea typeface="+mn-ea"/>
                <a:cs typeface="+mn-cs"/>
              </a:rPr>
              <a:t>•  "Is the line clear on the right?", "Is the line clear on the left?" signals that line officers or the RSO check that all guns are unloaded with the actions open and chambers empty.  Upon verifying (or receiving signals) that all guns are unloaded, the RSO announces:  "The line is clear!" Additional commands may follow.</a:t>
            </a:r>
          </a:p>
          <a:p>
            <a:r>
              <a:rPr lang="en-US" sz="1200" kern="1200" dirty="0">
                <a:solidFill>
                  <a:schemeClr val="tx1"/>
                </a:solidFill>
                <a:effectLst/>
                <a:latin typeface="+mn-lt"/>
                <a:ea typeface="+mn-ea"/>
                <a:cs typeface="+mn-cs"/>
              </a:rPr>
              <a:t>•  "Move out of position and remove your equipment from the firing line “authorizes shooters to remove their gear.</a:t>
            </a:r>
          </a:p>
          <a:p>
            <a:r>
              <a:rPr lang="en-US" sz="1200" kern="1200" dirty="0">
                <a:solidFill>
                  <a:schemeClr val="tx1"/>
                </a:solidFill>
                <a:effectLst/>
                <a:latin typeface="+mn-lt"/>
                <a:ea typeface="+mn-ea"/>
                <a:cs typeface="+mn-cs"/>
              </a:rPr>
              <a:t>•  "Go forward, score targets, and paste" or "Change" means shooters must go forward of the line to change targets. The RSO ensures all guns are unloaded and grounded or benched before allowing anyone to go forward of the firing line.  While shooters are scoring or changing targets, no guns are handled. When all shooters have returned and no personnel are downrange, the RSO states:  "Range is clear, you may handle your guns." This command informs shooters they may prepare for the next course of fire or get ready to depart the firing line.</a:t>
            </a:r>
          </a:p>
          <a:p>
            <a:r>
              <a:rPr lang="en-US" sz="1200" kern="1200" dirty="0">
                <a:solidFill>
                  <a:schemeClr val="tx1"/>
                </a:solidFill>
                <a:effectLst/>
                <a:latin typeface="+mn-lt"/>
                <a:ea typeface="+mn-ea"/>
                <a:cs typeface="+mn-cs"/>
              </a:rPr>
              <a:t>•  "Police your firing point" means that shooters should pick up fired cartridge cases and clean their firing points. The RSO and shooters must follow the SOPs because indoor ranges often</a:t>
            </a:r>
          </a:p>
          <a:p>
            <a:r>
              <a:rPr lang="en-US" sz="1200" kern="1200" dirty="0">
                <a:solidFill>
                  <a:schemeClr val="tx1"/>
                </a:solidFill>
                <a:effectLst/>
                <a:latin typeface="+mn-lt"/>
                <a:ea typeface="+mn-ea"/>
                <a:cs typeface="+mn-cs"/>
              </a:rPr>
              <a:t>have specific policies on handling cartridge cases and cleaning firing points</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46</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Step 5: Emergency Procedures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4Min.                                               Cumulative Time:  43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is it important to include emergency procedures in the range safety briefing?</a:t>
            </a:r>
          </a:p>
          <a:p>
            <a:r>
              <a:rPr lang="en-US" sz="1200" kern="1200" dirty="0">
                <a:solidFill>
                  <a:schemeClr val="tx1"/>
                </a:solidFill>
                <a:effectLst/>
                <a:latin typeface="+mn-lt"/>
                <a:ea typeface="+mn-ea"/>
                <a:cs typeface="+mn-cs"/>
              </a:rPr>
              <a:t>•  The RSO needs to familiarize range users with emergency procedures because users may be called on</a:t>
            </a:r>
          </a:p>
          <a:p>
            <a:r>
              <a:rPr lang="en-US" sz="1200" kern="1200" dirty="0">
                <a:solidFill>
                  <a:schemeClr val="tx1"/>
                </a:solidFill>
                <a:effectLst/>
                <a:latin typeface="+mn-lt"/>
                <a:ea typeface="+mn-ea"/>
                <a:cs typeface="+mn-cs"/>
              </a:rPr>
              <a:t>to render aid, call for help, direct the emergency vehicle to the person needing help, and document important information (time, activities, etc.).</a:t>
            </a:r>
          </a:p>
          <a:p>
            <a:r>
              <a:rPr lang="en-US" sz="1200" kern="1200" dirty="0">
                <a:solidFill>
                  <a:schemeClr val="tx1"/>
                </a:solidFill>
                <a:effectLst/>
                <a:latin typeface="+mn-lt"/>
                <a:ea typeface="+mn-ea"/>
                <a:cs typeface="+mn-cs"/>
              </a:rPr>
              <a:t>•  The RSO may have become incapacitated, and range users need to know how to conduct the emergency procedures.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1f your range is staffed with enough personal to conduct emergency procedures, you may opt not to give the emergency procedures portion of the Range Safety Briefing.  If you opt not to conduct the emergency procedure portion, make sure your SOP states what is to be given during the Range Safety Briefing.</a:t>
            </a:r>
          </a:p>
        </p:txBody>
      </p:sp>
      <p:sp>
        <p:nvSpPr>
          <p:cNvPr id="4" name="Slide Number Placeholder 3"/>
          <p:cNvSpPr>
            <a:spLocks noGrp="1"/>
          </p:cNvSpPr>
          <p:nvPr>
            <p:ph type="sldNum" sz="quarter" idx="10"/>
          </p:nvPr>
        </p:nvSpPr>
        <p:spPr/>
        <p:txBody>
          <a:bodyPr/>
          <a:lstStyle/>
          <a:p>
            <a:fld id="{AA43BB91-983C-4022-8984-084D59186CA2}" type="slidenum">
              <a:rPr lang="en-US" smtClean="0"/>
              <a:pPr/>
              <a:t>47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Range Safety Briefing Exercise</a:t>
            </a:r>
          </a:p>
          <a:p>
            <a:endParaRPr lang="en-US" sz="1200" b="1" dirty="0">
              <a:solidFill>
                <a:schemeClr val="tx1"/>
              </a:solidFill>
              <a:effectLst>
                <a:outerShdw blurRad="38100" dist="38100" dir="2700000" algn="tl">
                  <a:srgbClr val="000000">
                    <a:alpha val="43137"/>
                  </a:srgbClr>
                </a:outerShdw>
              </a:effectLst>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 Min. for Slide and 30 Min.* for Exercise.                               Cumulative Time:  79 Min.</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Divide the class into five teams and assign each team one of the range safety briefing steps.   The estimated time is based on each of the five presentations taking one to three minutes per presentation, and a quick one-minute discussion after each presentation. Allow about I minute for presentations and review discussions.  Remember that any time adjustments will change the cumulative time projections for the remainder of the lesson.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Inform </a:t>
            </a:r>
            <a:r>
              <a:rPr lang="en-US" sz="1200" kern="1200" dirty="0">
                <a:solidFill>
                  <a:schemeClr val="tx1"/>
                </a:solidFill>
                <a:effectLst/>
                <a:latin typeface="+mn-lt"/>
                <a:ea typeface="+mn-ea"/>
                <a:cs typeface="+mn-cs"/>
              </a:rPr>
              <a:t>students that during this exercise, they will work as a team and each member will give one part of the range safety briefing. They will have 15 minutes to prepare. Remind them to present must-know information and to keep it simple and short.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Distribute </a:t>
            </a:r>
            <a:r>
              <a:rPr lang="en-US" sz="1200" kern="1200" dirty="0">
                <a:solidFill>
                  <a:schemeClr val="tx1"/>
                </a:solidFill>
                <a:effectLst/>
                <a:latin typeface="+mn-lt"/>
                <a:ea typeface="+mn-ea"/>
                <a:cs typeface="+mn-cs"/>
              </a:rPr>
              <a:t>copies of the sample range SOPs. (Appendix)</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RSOs should give thorough briefings. Explain that in addition to the verbal briefing, range users should receive shooting range rules, brochures, and other written materials that highlight key points. 1f possible, the RSO should use wall charts and range rules as visual aids.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the RSO should involve range users by having them read rules from handouts or visual aids. They should also answer questions to reinforce understanding.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to students that they will be role-playing as range users while one student conducts the range safety briefing as the RSO. 1f needed, a student may be enlisted as an RSO assistant.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a:t>
            </a:r>
            <a:r>
              <a:rPr lang="en-US" sz="1200" kern="1200" dirty="0">
                <a:solidFill>
                  <a:schemeClr val="tx1"/>
                </a:solidFill>
                <a:effectLst/>
                <a:latin typeface="+mn-lt"/>
                <a:ea typeface="+mn-ea"/>
                <a:cs typeface="+mn-cs"/>
              </a:rPr>
              <a:t>students to observe each briefing closely because they will be asked to comment on them.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Observe </a:t>
            </a:r>
            <a:r>
              <a:rPr lang="en-US" sz="1200" kern="1200" dirty="0">
                <a:solidFill>
                  <a:schemeClr val="tx1"/>
                </a:solidFill>
                <a:effectLst/>
                <a:latin typeface="+mn-lt"/>
                <a:ea typeface="+mn-ea"/>
                <a:cs typeface="+mn-cs"/>
              </a:rPr>
              <a:t>carefully and keep notes because briefings will be used to recommend students for NRA Range</a:t>
            </a:r>
          </a:p>
          <a:p>
            <a:r>
              <a:rPr lang="en-US" sz="1200" kern="1200" dirty="0">
                <a:solidFill>
                  <a:schemeClr val="tx1"/>
                </a:solidFill>
                <a:effectLst/>
                <a:latin typeface="+mn-lt"/>
                <a:ea typeface="+mn-ea"/>
                <a:cs typeface="+mn-cs"/>
              </a:rPr>
              <a:t>Safety Officer Certification.</a:t>
            </a:r>
          </a:p>
          <a:p>
            <a:r>
              <a:rPr lang="en-US" sz="1200" b="1" kern="1200" dirty="0">
                <a:solidFill>
                  <a:schemeClr val="tx1"/>
                </a:solidFill>
                <a:effectLst/>
                <a:latin typeface="+mn-lt"/>
                <a:ea typeface="+mn-ea"/>
                <a:cs typeface="+mn-cs"/>
              </a:rPr>
              <a:t>Conduct </a:t>
            </a:r>
            <a:r>
              <a:rPr lang="en-US" sz="1200" kern="1200" dirty="0">
                <a:solidFill>
                  <a:schemeClr val="tx1"/>
                </a:solidFill>
                <a:effectLst/>
                <a:latin typeface="+mn-lt"/>
                <a:ea typeface="+mn-ea"/>
                <a:cs typeface="+mn-cs"/>
              </a:rPr>
              <a:t>a discussion at the completion of each briefing to provide positive reinforcement and suggestions for improvement.  Solicit input from students to provide guidance and motivation.  Discussion should last approximately three minutes per student.</a:t>
            </a:r>
          </a:p>
        </p:txBody>
      </p:sp>
      <p:sp>
        <p:nvSpPr>
          <p:cNvPr id="4" name="Slide Number Placeholder 3"/>
          <p:cNvSpPr>
            <a:spLocks noGrp="1"/>
          </p:cNvSpPr>
          <p:nvPr>
            <p:ph type="sldNum" sz="quarter" idx="10"/>
          </p:nvPr>
        </p:nvSpPr>
        <p:spPr/>
        <p:txBody>
          <a:bodyPr/>
          <a:lstStyle/>
          <a:p>
            <a:fld id="{AA43BB91-983C-4022-8984-084D59186CA2}"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sz="1200" b="1" dirty="0">
                <a:solidFill>
                  <a:schemeClr val="tx1"/>
                </a:solidFill>
                <a:effectLst>
                  <a:outerShdw blurRad="38100" dist="38100" dir="2700000" algn="tl">
                    <a:srgbClr val="000000">
                      <a:alpha val="43137"/>
                    </a:srgbClr>
                  </a:outerShdw>
                </a:effectLst>
                <a:latin typeface="+mn-lt"/>
              </a:rPr>
              <a:t>Course Introduction</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Min.                                                                                                   Cumulative Time:  16 Min.</a:t>
            </a:r>
            <a:endParaRPr lang="en-US" sz="1200" kern="1200" dirty="0">
              <a:solidFill>
                <a:schemeClr val="tx1"/>
              </a:solidFill>
              <a:effectLst/>
              <a:latin typeface="+mn-lt"/>
              <a:ea typeface="+mn-ea"/>
              <a:cs typeface="+mn-cs"/>
            </a:endParaRPr>
          </a:p>
          <a:p>
            <a:endParaRPr lang="en-US" sz="1200" dirty="0">
              <a:solidFill>
                <a:schemeClr val="tx1"/>
              </a:solidFill>
            </a:endParaRPr>
          </a:p>
          <a:p>
            <a:endParaRPr lang="en-US" sz="1200" dirty="0">
              <a:solidFill>
                <a:schemeClr val="tx1"/>
              </a:solidFill>
            </a:endParaRPr>
          </a:p>
          <a:p>
            <a:pPr marL="457200" indent="-457200" algn="l">
              <a:lnSpc>
                <a:spcPct val="90000"/>
              </a:lnSpc>
              <a:buSzTx/>
              <a:buFont typeface="Wingdings" pitchFamily="2" charset="2"/>
              <a:buChar char="§"/>
            </a:pPr>
            <a:r>
              <a:rPr lang="en-US" sz="1200" b="1" dirty="0">
                <a:solidFill>
                  <a:schemeClr val="tx1"/>
                </a:solidFill>
                <a:effectLst>
                  <a:outerShdw blurRad="38100" dist="38100" dir="2700000" algn="tl">
                    <a:srgbClr val="000000">
                      <a:alpha val="43137"/>
                    </a:srgbClr>
                  </a:outerShdw>
                </a:effectLst>
              </a:rPr>
              <a:t>No Live Ammunition, Percussion Caps, Propellants, or Projectiles in the Classroom</a:t>
            </a:r>
          </a:p>
          <a:p>
            <a:pPr marL="457200"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Schedule of Events – Refer to the course itinerary</a:t>
            </a:r>
            <a:r>
              <a:rPr lang="en-US" sz="1200" baseline="0" dirty="0">
                <a:solidFill>
                  <a:schemeClr val="tx1"/>
                </a:solidFill>
                <a:effectLst>
                  <a:outerShdw blurRad="38100" dist="38100" dir="2700000" algn="tl">
                    <a:srgbClr val="000000">
                      <a:alpha val="43137"/>
                    </a:srgbClr>
                  </a:outerShdw>
                </a:effectLst>
              </a:rPr>
              <a:t> which is with your student package</a:t>
            </a:r>
          </a:p>
          <a:p>
            <a:pPr marL="914400" lvl="1" indent="-457200" algn="l">
              <a:lnSpc>
                <a:spcPct val="90000"/>
              </a:lnSpc>
              <a:buSzTx/>
              <a:buFont typeface="Wingdings" pitchFamily="2" charset="2"/>
              <a:buChar char="§"/>
            </a:pPr>
            <a:r>
              <a:rPr lang="en-US" sz="1200" baseline="0" dirty="0">
                <a:solidFill>
                  <a:schemeClr val="tx1"/>
                </a:solidFill>
                <a:effectLst>
                  <a:outerShdw blurRad="38100" dist="38100" dir="2700000" algn="tl">
                    <a:srgbClr val="000000">
                      <a:alpha val="43137"/>
                    </a:srgbClr>
                  </a:outerShdw>
                </a:effectLst>
              </a:rPr>
              <a:t>Schedule will be adapted to course progress, experiences of students and additional information which is reviewed.</a:t>
            </a:r>
            <a:endParaRPr lang="en-US" sz="1200" dirty="0">
              <a:solidFill>
                <a:schemeClr val="tx1"/>
              </a:solidFill>
              <a:effectLst>
                <a:outerShdw blurRad="38100" dist="38100" dir="2700000" algn="tl">
                  <a:srgbClr val="000000">
                    <a:alpha val="43137"/>
                  </a:srgbClr>
                </a:outerShdw>
              </a:effectLst>
            </a:endParaRPr>
          </a:p>
          <a:p>
            <a:pPr marL="457200"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Facilities</a:t>
            </a:r>
          </a:p>
          <a:p>
            <a:pPr marL="914400" lvl="1"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Bathroom</a:t>
            </a:r>
          </a:p>
          <a:p>
            <a:pPr marL="914400" lvl="1"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Coffee</a:t>
            </a:r>
          </a:p>
          <a:p>
            <a:pPr marL="914400" lvl="1"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First Aid Kit</a:t>
            </a:r>
          </a:p>
          <a:p>
            <a:pPr marL="914400" lvl="1"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CPR certified?</a:t>
            </a:r>
          </a:p>
          <a:p>
            <a:pPr marL="457200"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Security</a:t>
            </a:r>
          </a:p>
          <a:p>
            <a:pPr marL="914400" lvl="1"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You are responsible for your personal</a:t>
            </a:r>
            <a:r>
              <a:rPr lang="en-US" sz="1200" baseline="0" dirty="0">
                <a:solidFill>
                  <a:schemeClr val="tx1"/>
                </a:solidFill>
                <a:effectLst>
                  <a:outerShdw blurRad="38100" dist="38100" dir="2700000" algn="tl">
                    <a:srgbClr val="000000">
                      <a:alpha val="43137"/>
                    </a:srgbClr>
                  </a:outerShdw>
                </a:effectLst>
              </a:rPr>
              <a:t> items and equipment.</a:t>
            </a:r>
            <a:endParaRPr lang="en-US" sz="1200" dirty="0">
              <a:solidFill>
                <a:schemeClr val="tx1"/>
              </a:solidFill>
              <a:effectLst>
                <a:outerShdw blurRad="38100" dist="38100" dir="2700000" algn="tl">
                  <a:srgbClr val="000000">
                    <a:alpha val="43137"/>
                  </a:srgbClr>
                </a:outerShdw>
              </a:effectLst>
            </a:endParaRPr>
          </a:p>
          <a:p>
            <a:pPr marL="457200"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Student Study Guide matches the slide presentation</a:t>
            </a:r>
          </a:p>
          <a:p>
            <a:pPr marL="914400" lvl="1"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This study guide is your </a:t>
            </a:r>
            <a:r>
              <a:rPr lang="en-US" sz="1200" baseline="0" dirty="0">
                <a:solidFill>
                  <a:schemeClr val="tx1"/>
                </a:solidFill>
                <a:effectLst>
                  <a:outerShdw blurRad="38100" dist="38100" dir="2700000" algn="tl">
                    <a:srgbClr val="000000">
                      <a:alpha val="43137"/>
                    </a:srgbClr>
                  </a:outerShdw>
                </a:effectLst>
              </a:rPr>
              <a:t>resource for the test.</a:t>
            </a:r>
            <a:endParaRPr lang="en-US" sz="1200" dirty="0">
              <a:solidFill>
                <a:schemeClr val="tx1"/>
              </a:solidFill>
              <a:effectLst>
                <a:outerShdw blurRad="38100" dist="38100" dir="2700000" algn="tl">
                  <a:srgbClr val="000000">
                    <a:alpha val="43137"/>
                  </a:srgbClr>
                </a:outerShdw>
              </a:effectLst>
            </a:endParaRPr>
          </a:p>
          <a:p>
            <a:pPr marL="457200"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RSO test is open book</a:t>
            </a:r>
          </a:p>
          <a:p>
            <a:pPr marL="914400" lvl="1" indent="-457200" algn="l">
              <a:lnSpc>
                <a:spcPct val="90000"/>
              </a:lnSpc>
              <a:buSzTx/>
              <a:buFont typeface="Wingdings" pitchFamily="2" charset="2"/>
              <a:buChar char="§"/>
            </a:pPr>
            <a:r>
              <a:rPr lang="en-US" sz="1200" dirty="0">
                <a:solidFill>
                  <a:schemeClr val="tx1"/>
                </a:solidFill>
                <a:effectLst>
                  <a:outerShdw blurRad="38100" dist="38100" dir="2700000" algn="tl">
                    <a:srgbClr val="000000">
                      <a:alpha val="43137"/>
                    </a:srgbClr>
                  </a:outerShdw>
                </a:effectLst>
              </a:rPr>
              <a:t>Maybe</a:t>
            </a:r>
            <a:r>
              <a:rPr lang="en-US" sz="1200" baseline="0" dirty="0">
                <a:solidFill>
                  <a:schemeClr val="tx1"/>
                </a:solidFill>
                <a:effectLst>
                  <a:outerShdw blurRad="38100" dist="38100" dir="2700000" algn="tl">
                    <a:srgbClr val="000000">
                      <a:alpha val="43137"/>
                    </a:srgbClr>
                  </a:outerShdw>
                </a:effectLst>
              </a:rPr>
              <a:t> worked on during the breaks.</a:t>
            </a:r>
          </a:p>
          <a:p>
            <a:pPr marL="914400" lvl="1" indent="-457200" algn="l">
              <a:lnSpc>
                <a:spcPct val="90000"/>
              </a:lnSpc>
              <a:buSzTx/>
              <a:buFont typeface="Wingdings" pitchFamily="2" charset="2"/>
              <a:buChar char="§"/>
            </a:pPr>
            <a:r>
              <a:rPr lang="en-US" sz="1200" baseline="0" dirty="0">
                <a:solidFill>
                  <a:schemeClr val="tx1"/>
                </a:solidFill>
                <a:effectLst>
                  <a:outerShdw blurRad="38100" dist="38100" dir="2700000" algn="tl">
                    <a:srgbClr val="000000">
                      <a:alpha val="43137"/>
                    </a:srgbClr>
                  </a:outerShdw>
                </a:effectLst>
              </a:rPr>
              <a:t>Fifty multiple choice questions.</a:t>
            </a:r>
          </a:p>
          <a:p>
            <a:pPr marL="914400" lvl="1" indent="-457200" algn="l">
              <a:lnSpc>
                <a:spcPct val="90000"/>
              </a:lnSpc>
              <a:buSzTx/>
              <a:buFont typeface="Wingdings" pitchFamily="2" charset="2"/>
              <a:buChar char="§"/>
            </a:pPr>
            <a:r>
              <a:rPr lang="en-US" sz="1200" baseline="0" dirty="0">
                <a:solidFill>
                  <a:schemeClr val="tx1"/>
                </a:solidFill>
                <a:effectLst>
                  <a:outerShdw blurRad="38100" dist="38100" dir="2700000" algn="tl">
                    <a:srgbClr val="000000">
                      <a:alpha val="43137"/>
                    </a:srgbClr>
                  </a:outerShdw>
                </a:effectLst>
              </a:rPr>
              <a:t>Ninety per cent to pass the test.</a:t>
            </a:r>
            <a:endParaRPr lang="en-US" sz="1200" dirty="0">
              <a:solidFill>
                <a:schemeClr val="tx1"/>
              </a:solidFill>
              <a:effectLst>
                <a:outerShdw blurRad="38100" dist="38100" dir="2700000" algn="tl">
                  <a:srgbClr val="000000">
                    <a:alpha val="43137"/>
                  </a:srgbClr>
                </a:outerShdw>
              </a:effectLst>
            </a:endParaRPr>
          </a:p>
          <a:p>
            <a:pPr marL="857250" lvl="1" algn="l">
              <a:lnSpc>
                <a:spcPct val="90000"/>
              </a:lnSpc>
              <a:buSzTx/>
            </a:pPr>
            <a:endParaRPr lang="en-US" sz="1200" b="1" i="1" dirty="0">
              <a:solidFill>
                <a:schemeClr val="tx1"/>
              </a:solidFill>
              <a:effectLst>
                <a:outerShdw blurRad="38100" dist="38100" dir="2700000" algn="tl">
                  <a:srgbClr val="000000">
                    <a:alpha val="43137"/>
                  </a:srgbClr>
                </a:outerShdw>
              </a:effectLst>
            </a:endParaRPr>
          </a:p>
          <a:p>
            <a:pPr marL="857250" lvl="1" algn="l">
              <a:lnSpc>
                <a:spcPct val="90000"/>
              </a:lnSpc>
              <a:buSzTx/>
            </a:pPr>
            <a:r>
              <a:rPr lang="en-US" sz="1200" b="1" i="1" dirty="0">
                <a:solidFill>
                  <a:schemeClr val="tx1"/>
                </a:solidFill>
                <a:effectLst>
                  <a:outerShdw blurRad="38100" dist="38100" dir="2700000" algn="tl">
                    <a:srgbClr val="000000">
                      <a:alpha val="43137"/>
                    </a:srgbClr>
                  </a:outerShdw>
                </a:effectLst>
              </a:rPr>
              <a:t>You may work on the test during the breaks</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4</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Sample Range Safety Briefing</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1. Purpose of the Shooting Event:   </a:t>
            </a:r>
            <a:r>
              <a:rPr lang="en-US" sz="1200" kern="1200" dirty="0">
                <a:solidFill>
                  <a:schemeClr val="tx1"/>
                </a:solidFill>
                <a:effectLst/>
                <a:latin typeface="+mn-lt"/>
                <a:ea typeface="+mn-ea"/>
                <a:cs typeface="+mn-cs"/>
              </a:rPr>
              <a:t>Grouping and zeroing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 Range Layout and Limits:   </a:t>
            </a:r>
            <a:r>
              <a:rPr lang="en-US" sz="1200" kern="1200" dirty="0">
                <a:solidFill>
                  <a:schemeClr val="tx1"/>
                </a:solidFill>
                <a:effectLst/>
                <a:latin typeface="+mn-lt"/>
                <a:ea typeface="+mn-ea"/>
                <a:cs typeface="+mn-cs"/>
              </a:rPr>
              <a:t>Use a drawing from classroom exercise.</a:t>
            </a:r>
          </a:p>
          <a:p>
            <a:r>
              <a:rPr lang="en-US" sz="1200" kern="1200" dirty="0">
                <a:solidFill>
                  <a:schemeClr val="tx1"/>
                </a:solidFill>
                <a:effectLst/>
                <a:latin typeface="+mn-lt"/>
                <a:ea typeface="+mn-ea"/>
                <a:cs typeface="+mn-cs"/>
              </a:rPr>
              <a:t>1. Ready area                                                  4. Impact area</a:t>
            </a:r>
          </a:p>
          <a:p>
            <a:r>
              <a:rPr lang="en-US" sz="1200" kern="1200" dirty="0">
                <a:solidFill>
                  <a:schemeClr val="tx1"/>
                </a:solidFill>
                <a:effectLst/>
                <a:latin typeface="+mn-lt"/>
                <a:ea typeface="+mn-ea"/>
                <a:cs typeface="+mn-cs"/>
              </a:rPr>
              <a:t>2. Firing line                                                    5. Gun to target line (target and firing line numbers)</a:t>
            </a:r>
          </a:p>
          <a:p>
            <a:r>
              <a:rPr lang="en-US" sz="1200" kern="1200" dirty="0">
                <a:solidFill>
                  <a:schemeClr val="tx1"/>
                </a:solidFill>
                <a:effectLst/>
                <a:latin typeface="+mn-lt"/>
                <a:ea typeface="+mn-ea"/>
                <a:cs typeface="+mn-cs"/>
              </a:rPr>
              <a:t>3. Target area                                                  6. Left and right range limits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3. Range Safety Rules: </a:t>
            </a:r>
            <a:r>
              <a:rPr lang="en-US" sz="1200" kern="1200" dirty="0">
                <a:solidFill>
                  <a:schemeClr val="tx1"/>
                </a:solidFill>
                <a:effectLst/>
                <a:latin typeface="+mn-lt"/>
                <a:ea typeface="+mn-ea"/>
                <a:cs typeface="+mn-cs"/>
              </a:rPr>
              <a:t>Use wall poster or front of NRA Rule Books.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NRA Gun Safety Rules</a:t>
            </a:r>
          </a:p>
          <a:p>
            <a:r>
              <a:rPr lang="en-US" sz="1200" kern="1200" dirty="0">
                <a:solidFill>
                  <a:schemeClr val="tx1"/>
                </a:solidFill>
                <a:effectLst/>
                <a:latin typeface="+mn-lt"/>
                <a:ea typeface="+mn-ea"/>
                <a:cs typeface="+mn-cs"/>
              </a:rPr>
              <a:t>Rules for Safe Gun Handling:</a:t>
            </a:r>
          </a:p>
          <a:p>
            <a:r>
              <a:rPr lang="en-US" sz="1200" b="1" kern="1200" dirty="0">
                <a:solidFill>
                  <a:schemeClr val="tx1"/>
                </a:solidFill>
                <a:effectLst/>
                <a:latin typeface="+mn-lt"/>
                <a:ea typeface="+mn-ea"/>
                <a:cs typeface="+mn-cs"/>
              </a:rPr>
              <a:t>-ALWAYS keep the gun pointed in a safe direction.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-ALWAYS keep your finger off the trigger until ready to shoot.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ALWAYS keep the gun unloaded until ready to use.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Rules for Safe Usage:</a:t>
            </a:r>
          </a:p>
          <a:p>
            <a:r>
              <a:rPr lang="en-US" sz="1200" kern="1200" dirty="0">
                <a:solidFill>
                  <a:schemeClr val="tx1"/>
                </a:solidFill>
                <a:effectLst/>
                <a:latin typeface="+mn-lt"/>
                <a:ea typeface="+mn-ea"/>
                <a:cs typeface="+mn-cs"/>
              </a:rPr>
              <a:t>- Know your target and what is beyond.</a:t>
            </a:r>
          </a:p>
          <a:p>
            <a:r>
              <a:rPr lang="en-US" sz="1200" kern="1200" dirty="0">
                <a:solidFill>
                  <a:schemeClr val="tx1"/>
                </a:solidFill>
                <a:effectLst/>
                <a:latin typeface="+mn-lt"/>
                <a:ea typeface="+mn-ea"/>
                <a:cs typeface="+mn-cs"/>
              </a:rPr>
              <a:t>- Be sure the gun is safe to operate.</a:t>
            </a:r>
          </a:p>
          <a:p>
            <a:r>
              <a:rPr lang="en-US" sz="1200" kern="1200" dirty="0">
                <a:solidFill>
                  <a:schemeClr val="tx1"/>
                </a:solidFill>
                <a:effectLst/>
                <a:latin typeface="+mn-lt"/>
                <a:ea typeface="+mn-ea"/>
                <a:cs typeface="+mn-cs"/>
              </a:rPr>
              <a:t>-Know how to use the gun safely.</a:t>
            </a:r>
          </a:p>
          <a:p>
            <a:r>
              <a:rPr lang="en-US" sz="1200" kern="1200" dirty="0">
                <a:solidFill>
                  <a:schemeClr val="tx1"/>
                </a:solidFill>
                <a:effectLst/>
                <a:latin typeface="+mn-lt"/>
                <a:ea typeface="+mn-ea"/>
                <a:cs typeface="+mn-cs"/>
              </a:rPr>
              <a:t>-Use only the correct ammunition for your gun.</a:t>
            </a:r>
          </a:p>
          <a:p>
            <a:r>
              <a:rPr lang="en-US" sz="1200" kern="1200" dirty="0">
                <a:solidFill>
                  <a:schemeClr val="tx1"/>
                </a:solidFill>
                <a:effectLst/>
                <a:latin typeface="+mn-lt"/>
                <a:ea typeface="+mn-ea"/>
                <a:cs typeface="+mn-cs"/>
              </a:rPr>
              <a:t>- Wear eye and ear protection as appropriate.</a:t>
            </a:r>
          </a:p>
          <a:p>
            <a:r>
              <a:rPr lang="en-US" sz="1200" kern="1200" dirty="0">
                <a:solidFill>
                  <a:schemeClr val="tx1"/>
                </a:solidFill>
                <a:effectLst/>
                <a:latin typeface="+mn-lt"/>
                <a:ea typeface="+mn-ea"/>
                <a:cs typeface="+mn-cs"/>
              </a:rPr>
              <a:t>- Never use alcohol or drugs before or while shooting.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General Range Rules: Check SOPs.</a:t>
            </a:r>
          </a:p>
          <a:p>
            <a:r>
              <a:rPr lang="en-US" sz="1200" kern="1200" dirty="0">
                <a:solidFill>
                  <a:schemeClr val="tx1"/>
                </a:solidFill>
                <a:effectLst/>
                <a:latin typeface="+mn-lt"/>
                <a:ea typeface="+mn-ea"/>
                <a:cs typeface="+mn-cs"/>
              </a:rPr>
              <a:t>• Site-Specific Rules: Check SOPs of the range you are using.</a:t>
            </a:r>
          </a:p>
          <a:p>
            <a:r>
              <a:rPr lang="en-US" sz="1200" kern="1200" dirty="0">
                <a:solidFill>
                  <a:schemeClr val="tx1"/>
                </a:solidFill>
                <a:effectLst/>
                <a:latin typeface="+mn-lt"/>
                <a:ea typeface="+mn-ea"/>
                <a:cs typeface="+mn-cs"/>
              </a:rPr>
              <a:t>• Administrative Rules: Check SOPs of the range you are using.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4. Firing Line Commands:  </a:t>
            </a:r>
            <a:r>
              <a:rPr lang="en-US" sz="1200" kern="1200" dirty="0">
                <a:solidFill>
                  <a:schemeClr val="tx1"/>
                </a:solidFill>
                <a:effectLst/>
                <a:latin typeface="+mn-lt"/>
                <a:ea typeface="+mn-ea"/>
                <a:cs typeface="+mn-cs"/>
              </a:rPr>
              <a:t>Explain the appropriate action for each command.</a:t>
            </a: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5. Emergency Procedures: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charge of the situation.</a:t>
            </a:r>
          </a:p>
          <a:p>
            <a:r>
              <a:rPr lang="en-US" sz="1200" kern="1200" dirty="0">
                <a:solidFill>
                  <a:schemeClr val="tx1"/>
                </a:solidFill>
                <a:effectLst/>
                <a:latin typeface="+mn-lt"/>
                <a:ea typeface="+mn-ea"/>
                <a:cs typeface="+mn-cs"/>
              </a:rPr>
              <a:t>- Call for help.</a:t>
            </a:r>
          </a:p>
          <a:p>
            <a:r>
              <a:rPr lang="en-US" sz="1200" kern="1200" dirty="0">
                <a:solidFill>
                  <a:schemeClr val="tx1"/>
                </a:solidFill>
                <a:effectLst/>
                <a:latin typeface="+mn-lt"/>
                <a:ea typeface="+mn-ea"/>
                <a:cs typeface="+mn-cs"/>
              </a:rPr>
              <a:t>- Render aid.</a:t>
            </a:r>
          </a:p>
          <a:p>
            <a:r>
              <a:rPr lang="en-US" sz="1200" kern="1200" dirty="0">
                <a:solidFill>
                  <a:schemeClr val="tx1"/>
                </a:solidFill>
                <a:effectLst/>
                <a:latin typeface="+mn-lt"/>
                <a:ea typeface="+mn-ea"/>
                <a:cs typeface="+mn-cs"/>
              </a:rPr>
              <a:t>- Direct medical help to location. Take notes (Reports).</a:t>
            </a:r>
          </a:p>
        </p:txBody>
      </p:sp>
      <p:sp>
        <p:nvSpPr>
          <p:cNvPr id="4" name="Slide Number Placeholder 3"/>
          <p:cNvSpPr>
            <a:spLocks noGrp="1"/>
          </p:cNvSpPr>
          <p:nvPr>
            <p:ph type="sldNum" sz="quarter" idx="10"/>
          </p:nvPr>
        </p:nvSpPr>
        <p:spPr/>
        <p:txBody>
          <a:bodyPr/>
          <a:lstStyle/>
          <a:p>
            <a:fld id="{AA43BB91-983C-4022-8984-084D59186CA2}" type="slidenum">
              <a:rPr lang="en-US" smtClean="0"/>
              <a:pPr/>
              <a:t>49</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IV: Conclusion</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 Min.		Cumulative Time:  84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purpose of a range safety briefing?</a:t>
            </a:r>
          </a:p>
          <a:p>
            <a:r>
              <a:rPr lang="en-US" sz="1200" kern="1200" dirty="0">
                <a:solidFill>
                  <a:schemeClr val="tx1"/>
                </a:solidFill>
                <a:effectLst/>
                <a:latin typeface="+mn-lt"/>
                <a:ea typeface="+mn-ea"/>
                <a:cs typeface="+mn-cs"/>
              </a:rPr>
              <a:t>•  The range safety briefing prepares shooters to safely and efficiently participate in a particular shooting event on a specific 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main topics are covered in a range safety briefing?</a:t>
            </a:r>
          </a:p>
          <a:p>
            <a:r>
              <a:rPr lang="en-US" sz="1200" kern="1200" dirty="0">
                <a:solidFill>
                  <a:schemeClr val="tx1"/>
                </a:solidFill>
                <a:effectLst/>
                <a:latin typeface="+mn-lt"/>
                <a:ea typeface="+mn-ea"/>
                <a:cs typeface="+mn-cs"/>
              </a:rPr>
              <a:t>•    Purpose of the Shooting Event</a:t>
            </a:r>
          </a:p>
          <a:p>
            <a:r>
              <a:rPr lang="en-US" sz="1200" kern="1200" dirty="0">
                <a:solidFill>
                  <a:schemeClr val="tx1"/>
                </a:solidFill>
                <a:effectLst/>
                <a:latin typeface="+mn-lt"/>
                <a:ea typeface="+mn-ea"/>
                <a:cs typeface="+mn-cs"/>
              </a:rPr>
              <a:t>•   Range Layout and Limits</a:t>
            </a:r>
          </a:p>
          <a:p>
            <a:r>
              <a:rPr lang="en-US" sz="1200" kern="1200" dirty="0">
                <a:solidFill>
                  <a:schemeClr val="tx1"/>
                </a:solidFill>
                <a:effectLst/>
                <a:latin typeface="+mn-lt"/>
                <a:ea typeface="+mn-ea"/>
                <a:cs typeface="+mn-cs"/>
              </a:rPr>
              <a:t>•   Range Safety Rules</a:t>
            </a:r>
          </a:p>
          <a:p>
            <a:r>
              <a:rPr lang="en-US" sz="1200" kern="1200" dirty="0">
                <a:solidFill>
                  <a:schemeClr val="tx1"/>
                </a:solidFill>
                <a:effectLst/>
                <a:latin typeface="+mn-lt"/>
                <a:ea typeface="+mn-ea"/>
                <a:cs typeface="+mn-cs"/>
              </a:rPr>
              <a:t>•   Firing Line Commands</a:t>
            </a:r>
          </a:p>
          <a:p>
            <a:r>
              <a:rPr lang="en-US" sz="1200" kern="1200" dirty="0">
                <a:solidFill>
                  <a:schemeClr val="tx1"/>
                </a:solidFill>
                <a:effectLst/>
                <a:latin typeface="+mn-lt"/>
                <a:ea typeface="+mn-ea"/>
                <a:cs typeface="+mn-cs"/>
              </a:rPr>
              <a:t>•    Emergency Procedures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Student text contains the answers to these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and when should the range safety briefing be conducted?</a:t>
            </a:r>
          </a:p>
          <a:p>
            <a:r>
              <a:rPr lang="en-US" sz="1200" kern="1200" dirty="0">
                <a:solidFill>
                  <a:schemeClr val="tx1"/>
                </a:solidFill>
                <a:effectLst/>
                <a:latin typeface="+mn-lt"/>
                <a:ea typeface="+mn-ea"/>
                <a:cs typeface="+mn-cs"/>
              </a:rPr>
              <a:t>What should range users be given prior to the briefing?</a:t>
            </a:r>
          </a:p>
          <a:p>
            <a:r>
              <a:rPr lang="en-US" sz="1200" kern="1200" dirty="0">
                <a:solidFill>
                  <a:schemeClr val="tx1"/>
                </a:solidFill>
                <a:effectLst/>
                <a:latin typeface="+mn-lt"/>
                <a:ea typeface="+mn-ea"/>
                <a:cs typeface="+mn-cs"/>
              </a:rPr>
              <a:t>Where should the RSO stand?</a:t>
            </a:r>
          </a:p>
          <a:p>
            <a:r>
              <a:rPr lang="en-US" sz="1200" kern="1200" dirty="0">
                <a:solidFill>
                  <a:schemeClr val="tx1"/>
                </a:solidFill>
                <a:effectLst/>
                <a:latin typeface="+mn-lt"/>
                <a:ea typeface="+mn-ea"/>
                <a:cs typeface="+mn-cs"/>
              </a:rPr>
              <a:t>How long should the range safety briefing last?</a:t>
            </a:r>
          </a:p>
          <a:p>
            <a:r>
              <a:rPr lang="en-US" sz="1200" kern="1200" dirty="0">
                <a:solidFill>
                  <a:schemeClr val="tx1"/>
                </a:solidFill>
                <a:effectLst/>
                <a:latin typeface="+mn-lt"/>
                <a:ea typeface="+mn-ea"/>
                <a:cs typeface="+mn-cs"/>
              </a:rPr>
              <a:t>What rules and policies should be followed if guns are used during the briefing?</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V: Preview</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1 Min.                                      Cumulative Time:  85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Preview the</a:t>
            </a:r>
            <a:r>
              <a:rPr lang="en-US" sz="1200" kern="1200" dirty="0">
                <a:solidFill>
                  <a:schemeClr val="tx1"/>
                </a:solidFill>
                <a:effectLst/>
                <a:latin typeface="+mn-lt"/>
                <a:ea typeface="+mn-ea"/>
                <a:cs typeface="+mn-cs"/>
              </a:rPr>
              <a:t> next lesson by stating the topics that students will learn. Announce the amount of time allotted for the break and what time the next lesson will begin</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V: Emergency Procedures</a:t>
            </a:r>
          </a:p>
          <a:p>
            <a:endParaRPr lang="en-US" sz="1200" b="1" dirty="0">
              <a:solidFill>
                <a:schemeClr val="tx1"/>
              </a:solidFill>
              <a:effectLst>
                <a:outerShdw blurRad="38100" dist="38100" dir="2700000" algn="tl">
                  <a:srgbClr val="000000">
                    <a:alpha val="43137"/>
                  </a:srgbClr>
                </a:outerShdw>
              </a:effectLst>
            </a:endParaRPr>
          </a:p>
          <a:p>
            <a:r>
              <a:rPr lang="en-US" sz="1200" kern="1200" dirty="0">
                <a:solidFill>
                  <a:schemeClr val="tx1"/>
                </a:solidFill>
                <a:effectLst/>
                <a:latin typeface="+mn-lt"/>
                <a:ea typeface="+mn-ea"/>
                <a:cs typeface="+mn-cs"/>
              </a:rPr>
              <a:t>2Min.	Cumulative Time:   2 Min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why each objective is important.</a:t>
            </a:r>
          </a:p>
          <a:p>
            <a:br>
              <a:rPr lang="en-US" sz="1200" kern="1200" dirty="0">
                <a:solidFill>
                  <a:schemeClr val="tx1"/>
                </a:solidFill>
                <a:effectLst/>
                <a:latin typeface="+mn-lt"/>
                <a:ea typeface="+mn-ea"/>
                <a:cs typeface="+mn-cs"/>
              </a:rPr>
            </a:br>
            <a:endParaRPr lang="en-US" sz="1200" b="1" dirty="0">
              <a:solidFill>
                <a:schemeClr val="tx1"/>
              </a:solidFill>
              <a:effectLst>
                <a:outerShdw blurRad="38100" dist="38100" dir="2700000" algn="tl">
                  <a:srgbClr val="000000">
                    <a:alpha val="43137"/>
                  </a:srgbClr>
                </a:outerShdw>
              </a:effectLst>
            </a:endParaRPr>
          </a:p>
          <a:p>
            <a:pPr marL="457200" indent="-457200">
              <a:buFont typeface="Wingdings" pitchFamily="2" charset="2"/>
              <a:buNone/>
            </a:pPr>
            <a:r>
              <a:rPr lang="en-US" sz="1200" b="1" i="1" dirty="0">
                <a:solidFill>
                  <a:schemeClr val="tx1"/>
                </a:solidFill>
                <a:effectLst>
                  <a:outerShdw blurRad="38100" dist="38100" dir="2700000" algn="tl">
                    <a:srgbClr val="000000">
                      <a:alpha val="43137"/>
                    </a:srgbClr>
                  </a:outerShdw>
                </a:effectLst>
              </a:rPr>
              <a:t>Learning Objectives:</a:t>
            </a:r>
          </a:p>
          <a:p>
            <a:pPr marL="457200" indent="-457200">
              <a:buFont typeface="Wingdings" pitchFamily="2" charset="2"/>
              <a:buNone/>
            </a:pPr>
            <a:endParaRPr lang="en-US" sz="1200" dirty="0">
              <a:solidFill>
                <a:schemeClr val="tx1"/>
              </a:solidFill>
              <a:effectLst>
                <a:outerShdw blurRad="38100" dist="38100" dir="2700000" algn="tl">
                  <a:srgbClr val="000000">
                    <a:alpha val="43137"/>
                  </a:srgbClr>
                </a:outerShdw>
              </a:effectLst>
            </a:endParaRPr>
          </a:p>
          <a:p>
            <a:pPr marL="457200" indent="-457200">
              <a:buFont typeface="Wingdings" pitchFamily="2" charset="2"/>
              <a:buNone/>
            </a:pPr>
            <a:r>
              <a:rPr lang="en-US" sz="1200" dirty="0">
                <a:solidFill>
                  <a:schemeClr val="tx1"/>
                </a:solidFill>
                <a:effectLst>
                  <a:outerShdw blurRad="38100" dist="38100" dir="2700000" algn="tl">
                    <a:srgbClr val="000000">
                      <a:alpha val="43137"/>
                    </a:srgbClr>
                  </a:outerShdw>
                </a:effectLst>
              </a:rPr>
              <a:t>Upon completion of this lesson, you should be able to:</a:t>
            </a:r>
          </a:p>
          <a:p>
            <a:pPr marL="457200" indent="-457200">
              <a:buFont typeface="Wingdings" pitchFamily="2" charset="2"/>
              <a:buNone/>
            </a:pPr>
            <a:endParaRPr lang="en-US" sz="1200" dirty="0">
              <a:solidFill>
                <a:schemeClr val="tx1"/>
              </a:solidFill>
              <a:effectLst>
                <a:outerShdw blurRad="38100" dist="38100" dir="2700000" algn="tl">
                  <a:srgbClr val="000000">
                    <a:alpha val="43137"/>
                  </a:srgbClr>
                </a:outerShdw>
              </a:effectLst>
            </a:endParaRP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Explain the purpose of having emergency procedures.</a:t>
            </a: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Identify the steps to take during an emergency.</a:t>
            </a: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Conduct an emergency exercise.</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52</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sz="1200" b="1" dirty="0">
                <a:solidFill>
                  <a:schemeClr val="tx1"/>
                </a:solidFill>
                <a:effectLst>
                  <a:outerShdw blurRad="38100" dist="38100" dir="2700000" algn="tl">
                    <a:srgbClr val="000000">
                      <a:alpha val="43137"/>
                    </a:srgbClr>
                  </a:outerShdw>
                </a:effectLst>
              </a:rPr>
              <a:t>Purpose of Emergency Procedures</a:t>
            </a:r>
          </a:p>
          <a:p>
            <a:endParaRPr lang="en-US" sz="1200" b="1" dirty="0">
              <a:solidFill>
                <a:schemeClr val="tx1"/>
              </a:solidFill>
              <a:effectLst>
                <a:outerShdw blurRad="38100" dist="38100" dir="2700000" algn="tl">
                  <a:srgbClr val="000000">
                    <a:alpha val="43137"/>
                  </a:srgbClr>
                </a:outerShdw>
              </a:effectLst>
            </a:endParaRPr>
          </a:p>
          <a:p>
            <a:r>
              <a:rPr lang="en-US" sz="1200" kern="1200" dirty="0">
                <a:solidFill>
                  <a:schemeClr val="tx1"/>
                </a:solidFill>
                <a:effectLst/>
                <a:latin typeface="+mn-lt"/>
                <a:ea typeface="+mn-ea"/>
                <a:cs typeface="+mn-cs"/>
              </a:rPr>
              <a:t>2Min.		Cumulative Time:   2 Min.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Explain why each objective is important.</a:t>
            </a:r>
          </a:p>
          <a:p>
            <a:endParaRPr lang="en-US" sz="1200" b="1" dirty="0">
              <a:solidFill>
                <a:schemeClr val="tx1"/>
              </a:solidFill>
              <a:effectLst>
                <a:outerShdw blurRad="38100" dist="38100" dir="2700000" algn="tl">
                  <a:srgbClr val="000000">
                    <a:alpha val="43137"/>
                  </a:srgbClr>
                </a:outerShdw>
              </a:effectLst>
            </a:endParaRPr>
          </a:p>
          <a:p>
            <a:pPr marL="457200" indent="-457200">
              <a:buFont typeface="Wingdings" pitchFamily="2" charset="2"/>
              <a:buChar char="ü"/>
            </a:pPr>
            <a:r>
              <a:rPr lang="en-US" sz="1200" dirty="0">
                <a:solidFill>
                  <a:schemeClr val="tx1"/>
                </a:solidFill>
                <a:effectLst>
                  <a:outerShdw blurRad="38100" dist="38100" dir="2700000" algn="tl">
                    <a:srgbClr val="000000">
                      <a:alpha val="43137"/>
                    </a:srgbClr>
                  </a:outerShdw>
                </a:effectLst>
              </a:rPr>
              <a:t>Minimize confusion during an emergency.</a:t>
            </a:r>
          </a:p>
          <a:p>
            <a:pPr marL="457200" indent="-457200">
              <a:buFont typeface="Wingdings" pitchFamily="2" charset="2"/>
              <a:buChar char="ü"/>
            </a:pPr>
            <a:r>
              <a:rPr lang="en-US" sz="1200" dirty="0">
                <a:solidFill>
                  <a:schemeClr val="tx1"/>
                </a:solidFill>
                <a:effectLst>
                  <a:outerShdw blurRad="38100" dist="38100" dir="2700000" algn="tl">
                    <a:srgbClr val="000000">
                      <a:alpha val="43137"/>
                    </a:srgbClr>
                  </a:outerShdw>
                </a:effectLst>
              </a:rPr>
              <a:t>Save time responding to an emergency.</a:t>
            </a:r>
          </a:p>
          <a:p>
            <a:pPr marL="457200" indent="-457200">
              <a:buFont typeface="Wingdings" pitchFamily="2" charset="2"/>
              <a:buChar char="ü"/>
            </a:pPr>
            <a:r>
              <a:rPr lang="en-US" sz="1200" dirty="0">
                <a:solidFill>
                  <a:schemeClr val="tx1"/>
                </a:solidFill>
                <a:effectLst>
                  <a:outerShdw blurRad="38100" dist="38100" dir="2700000" algn="tl">
                    <a:srgbClr val="000000">
                      <a:alpha val="43137"/>
                    </a:srgbClr>
                  </a:outerShdw>
                </a:effectLst>
              </a:rPr>
              <a:t>May reduce insurance costs.</a:t>
            </a:r>
          </a:p>
          <a:p>
            <a:endParaRPr lang="en-US" sz="1200" dirty="0">
              <a:solidFill>
                <a:schemeClr val="tx1"/>
              </a:solidFill>
            </a:endParaRPr>
          </a:p>
          <a:p>
            <a:r>
              <a:rPr lang="en-US" sz="1200" dirty="0">
                <a:solidFill>
                  <a:schemeClr val="tx1"/>
                </a:solidFill>
              </a:rPr>
              <a:t>Why should a range have emergency procedures?</a:t>
            </a:r>
          </a:p>
          <a:p>
            <a:endParaRPr lang="en-US" sz="1200" dirty="0">
              <a:solidFill>
                <a:schemeClr val="tx1"/>
              </a:solidFill>
            </a:endParaRPr>
          </a:p>
          <a:p>
            <a:pPr>
              <a:buFont typeface="Arial" pitchFamily="34" charset="0"/>
              <a:buChar char="•"/>
            </a:pPr>
            <a:r>
              <a:rPr lang="en-US" sz="1200" dirty="0">
                <a:solidFill>
                  <a:schemeClr val="tx1"/>
                </a:solidFill>
              </a:rPr>
              <a:t>A well rehearsed emergency procedure will result in less confusion, better response time, and proper care for the ill or injured persons.</a:t>
            </a:r>
          </a:p>
          <a:p>
            <a:pPr>
              <a:buFont typeface="Arial" pitchFamily="34" charset="0"/>
              <a:buChar char="•"/>
            </a:pPr>
            <a:r>
              <a:rPr lang="en-US" sz="1200" dirty="0">
                <a:solidFill>
                  <a:schemeClr val="tx1"/>
                </a:solidFill>
              </a:rPr>
              <a:t>Reduced insurance premiums may be available.</a:t>
            </a:r>
          </a:p>
          <a:p>
            <a:endParaRPr lang="en-US" sz="1200" dirty="0">
              <a:solidFill>
                <a:schemeClr val="tx1"/>
              </a:solidFill>
            </a:endParaRPr>
          </a:p>
          <a:p>
            <a:r>
              <a:rPr lang="en-US" sz="1200" dirty="0">
                <a:solidFill>
                  <a:schemeClr val="tx1"/>
                </a:solidFill>
              </a:rPr>
              <a:t>========================</a:t>
            </a:r>
          </a:p>
          <a:p>
            <a:r>
              <a:rPr lang="en-US" sz="1200" b="1" kern="1200" dirty="0">
                <a:solidFill>
                  <a:schemeClr val="tx1"/>
                </a:solidFill>
                <a:effectLst/>
                <a:latin typeface="+mn-lt"/>
                <a:ea typeface="+mn-ea"/>
                <a:cs typeface="+mn-cs"/>
              </a:rPr>
              <a:t>LEARNING OBJECTIVES: </a:t>
            </a:r>
            <a:r>
              <a:rPr lang="en-US" sz="1200" kern="1200" dirty="0">
                <a:solidFill>
                  <a:schemeClr val="tx1"/>
                </a:solidFill>
                <a:effectLst/>
                <a:latin typeface="+mn-lt"/>
                <a:ea typeface="+mn-ea"/>
                <a:cs typeface="+mn-cs"/>
              </a:rPr>
              <a:t>Upon completion of this lesson, students should be able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Explain the purpose of having emergency procedures.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Identify the steps to take during an emergency.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Conduct an emergency exercise.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Length:  </a:t>
            </a:r>
            <a:r>
              <a:rPr lang="en-US" sz="1200" kern="1200" dirty="0">
                <a:solidFill>
                  <a:schemeClr val="tx1"/>
                </a:solidFill>
                <a:effectLst/>
                <a:latin typeface="+mn-lt"/>
                <a:ea typeface="+mn-ea"/>
                <a:cs typeface="+mn-cs"/>
              </a:rPr>
              <a:t>60 Minutes </a:t>
            </a:r>
          </a:p>
          <a:p>
            <a:r>
              <a:rPr lang="en-US" sz="1200" b="1" kern="1200" dirty="0">
                <a:solidFill>
                  <a:schemeClr val="tx1"/>
                </a:solidFill>
                <a:effectLst/>
                <a:latin typeface="+mn-lt"/>
                <a:ea typeface="+mn-ea"/>
                <a:cs typeface="+mn-cs"/>
              </a:rPr>
              <a:t>Facility: </a:t>
            </a:r>
            <a:r>
              <a:rPr lang="en-US" sz="1200" kern="1200" dirty="0">
                <a:solidFill>
                  <a:schemeClr val="tx1"/>
                </a:solidFill>
                <a:effectLst/>
                <a:latin typeface="+mn-lt"/>
                <a:ea typeface="+mn-ea"/>
                <a:cs typeface="+mn-cs"/>
              </a:rPr>
              <a:t>Classroom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Training Materials: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NRA Basic Range Safety Officer Course Student Study Guide </a:t>
            </a:r>
            <a:r>
              <a:rPr lang="en-US" sz="1200" kern="1200" dirty="0">
                <a:solidFill>
                  <a:schemeClr val="tx1"/>
                </a:solidFill>
                <a:effectLst/>
                <a:latin typeface="+mn-lt"/>
                <a:ea typeface="+mn-ea"/>
                <a:cs typeface="+mn-cs"/>
              </a:rPr>
              <a:t>(one per student)</a:t>
            </a:r>
          </a:p>
          <a:p>
            <a:r>
              <a:rPr lang="en-US" sz="1200" kern="1200" dirty="0">
                <a:solidFill>
                  <a:schemeClr val="tx1"/>
                </a:solidFill>
                <a:effectLst/>
                <a:latin typeface="+mn-lt"/>
                <a:ea typeface="+mn-ea"/>
                <a:cs typeface="+mn-cs"/>
              </a:rPr>
              <a:t>•    Notepads and pencils (one per student)</a:t>
            </a:r>
          </a:p>
          <a:p>
            <a:r>
              <a:rPr lang="en-US" sz="1200" kern="1200" dirty="0">
                <a:solidFill>
                  <a:schemeClr val="tx1"/>
                </a:solidFill>
                <a:effectLst/>
                <a:latin typeface="+mn-lt"/>
                <a:ea typeface="+mn-ea"/>
                <a:cs typeface="+mn-cs"/>
              </a:rPr>
              <a:t>•    Viewgraphs</a:t>
            </a:r>
          </a:p>
          <a:p>
            <a:r>
              <a:rPr lang="en-US" sz="1200" kern="1200" dirty="0">
                <a:solidFill>
                  <a:schemeClr val="tx1"/>
                </a:solidFill>
                <a:effectLst/>
                <a:latin typeface="+mn-lt"/>
                <a:ea typeface="+mn-ea"/>
                <a:cs typeface="+mn-cs"/>
              </a:rPr>
              <a:t>•    Range first-aid kit</a:t>
            </a:r>
          </a:p>
          <a:p>
            <a:r>
              <a:rPr lang="en-US" sz="1200" kern="1200" dirty="0">
                <a:solidFill>
                  <a:schemeClr val="tx1"/>
                </a:solidFill>
                <a:effectLst/>
                <a:latin typeface="+mn-lt"/>
                <a:ea typeface="+mn-ea"/>
                <a:cs typeface="+mn-cs"/>
              </a:rPr>
              <a:t>•    Phone or radio</a:t>
            </a:r>
          </a:p>
          <a:p>
            <a:r>
              <a:rPr lang="en-US" sz="1200" kern="1200" dirty="0">
                <a:solidFill>
                  <a:schemeClr val="tx1"/>
                </a:solidFill>
                <a:effectLst/>
                <a:latin typeface="+mn-lt"/>
                <a:ea typeface="+mn-ea"/>
                <a:cs typeface="+mn-cs"/>
              </a:rPr>
              <a:t>•    Training aids as appropriate:  chalk, eraser, blackboard, flipchart, easel, markers, overhead projector, bulbs, screen,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American Red Cross Standard First-Aid Book</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53</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Emergency Procedures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Cumulative Time:   8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many of you have emergency procedures at your range?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the steps in your emergency procedure? What is the order of the steps? Why?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often are emergency procedure drills conducted to ensure all RSOs are comfortable in what to do and how to do it?</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Make the Point:  </a:t>
            </a:r>
            <a:r>
              <a:rPr lang="en-US" sz="1200" i="1" kern="1200" dirty="0">
                <a:solidFill>
                  <a:schemeClr val="tx1"/>
                </a:solidFill>
                <a:effectLst/>
                <a:latin typeface="+mn-lt"/>
                <a:ea typeface="+mn-ea"/>
                <a:cs typeface="+mn-cs"/>
              </a:rPr>
              <a:t>It’s critical that your range has emergency procedures and that you know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54</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Step 1: Take Charge of Situation</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5Min.		Cumulative Time:  13 Min.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actions do you take to stay in control of the situation?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the points on the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RSO must be in charge during an emergency. The RSO is the only person trained to conduct the complete emergency procedure.  Should an incident occur:</a:t>
            </a:r>
          </a:p>
          <a:p>
            <a:r>
              <a:rPr lang="en-US" sz="1200" kern="1200" dirty="0">
                <a:solidFill>
                  <a:schemeClr val="tx1"/>
                </a:solidFill>
                <a:effectLst/>
                <a:latin typeface="+mn-lt"/>
                <a:ea typeface="+mn-ea"/>
                <a:cs typeface="+mn-cs"/>
              </a:rPr>
              <a:t>1. Command:  </a:t>
            </a:r>
            <a:r>
              <a:rPr lang="en-US" sz="1200" i="1" kern="1200" dirty="0">
                <a:solidFill>
                  <a:schemeClr val="tx1"/>
                </a:solidFill>
                <a:effectLst/>
                <a:latin typeface="+mn-lt"/>
                <a:ea typeface="+mn-ea"/>
                <a:cs typeface="+mn-cs"/>
              </a:rPr>
              <a:t>"Cease fire, cease fire.  Unload and stay in place."  </a:t>
            </a:r>
            <a:r>
              <a:rPr lang="en-US" sz="1200" kern="1200" dirty="0">
                <a:solidFill>
                  <a:schemeClr val="tx1"/>
                </a:solidFill>
                <a:effectLst/>
                <a:latin typeface="+mn-lt"/>
                <a:ea typeface="+mn-ea"/>
                <a:cs typeface="+mn-cs"/>
              </a:rPr>
              <a:t>Move to the scene.</a:t>
            </a:r>
          </a:p>
          <a:p>
            <a:r>
              <a:rPr lang="en-US" sz="1200" kern="1200" dirty="0">
                <a:solidFill>
                  <a:schemeClr val="tx1"/>
                </a:solidFill>
                <a:effectLst/>
                <a:latin typeface="+mn-lt"/>
                <a:ea typeface="+mn-ea"/>
                <a:cs typeface="+mn-cs"/>
              </a:rPr>
              <a:t>2. Evaluate the seriousness of the injury.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MINOR INJURY (cut finger, scraped knee,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Render aid within the scope of their training.</a:t>
            </a:r>
          </a:p>
          <a:p>
            <a:r>
              <a:rPr lang="en-US" sz="1200" kern="1200" dirty="0">
                <a:solidFill>
                  <a:schemeClr val="tx1"/>
                </a:solidFill>
                <a:effectLst/>
                <a:latin typeface="+mn-lt"/>
                <a:ea typeface="+mn-ea"/>
                <a:cs typeface="+mn-cs"/>
              </a:rPr>
              <a:t>• Direct person to seek appropriate medical attention.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Commence firing again.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Complete report for the record.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MAJOR INJURY (heart attack, broken leg, gunshot, etc.):</a:t>
            </a:r>
          </a:p>
          <a:p>
            <a:r>
              <a:rPr lang="en-US" sz="1200" kern="1200" dirty="0">
                <a:solidFill>
                  <a:schemeClr val="tx1"/>
                </a:solidFill>
                <a:effectLst/>
                <a:latin typeface="+mn-lt"/>
                <a:ea typeface="+mn-ea"/>
                <a:cs typeface="+mn-cs"/>
              </a:rPr>
              <a:t>• Task someone to call emergency numbers.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Render aid within the scope of their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Task someone to direct the emergency vehicle to the incident.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Task someone to record the time and actions taken during the emergency.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Task all witnesses to write down what they saw.</a:t>
            </a:r>
          </a:p>
          <a:p>
            <a:r>
              <a:rPr lang="en-US" sz="1200" kern="1200" dirty="0">
                <a:solidFill>
                  <a:schemeClr val="tx1"/>
                </a:solidFill>
                <a:effectLst/>
                <a:latin typeface="+mn-lt"/>
                <a:ea typeface="+mn-ea"/>
                <a:cs typeface="+mn-cs"/>
              </a:rPr>
              <a:t>•  Continue to provide aid until EMS arrives.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Complete report for the record</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55</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Step 2: Call for Help</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 Min.	Cumulative Time: 23 Min.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Has anyone ever had to make a call for help?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students to share their experiences with the class.)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Walk the class through the steps in making the call for help (Appendix 5).</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56</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Step 3: Render Aid</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 Min.                                     Cumulative Time:  18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Is anyone EMS qualified?   (If so, ask them how much training they have.)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 out: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It is highly recommended that all RSOs be trained in basic first aid and cardiopulmonary resuscitation (CPR), but that is a determination which must be made by range management.   The Range SOP should state what type of emergency training is required to be an RSO.</a:t>
            </a:r>
          </a:p>
          <a:p>
            <a:r>
              <a:rPr lang="en-US" sz="1200" kern="1200" dirty="0">
                <a:solidFill>
                  <a:schemeClr val="tx1"/>
                </a:solidFill>
                <a:effectLst/>
                <a:latin typeface="+mn-lt"/>
                <a:ea typeface="+mn-ea"/>
                <a:cs typeface="+mn-cs"/>
              </a:rPr>
              <a:t>• NRA highly recommends knowing basic first aid and CPR. The more medical training you have, the better. You can never be over qualified in medical training.</a:t>
            </a:r>
          </a:p>
          <a:p>
            <a:r>
              <a:rPr lang="en-US" sz="1200" kern="1200" dirty="0">
                <a:solidFill>
                  <a:schemeClr val="tx1"/>
                </a:solidFill>
                <a:effectLst/>
                <a:latin typeface="+mn-lt"/>
                <a:ea typeface="+mn-ea"/>
                <a:cs typeface="+mn-cs"/>
              </a:rPr>
              <a:t>• Let medical professionals tell you what you need in a first-aid kit or trauma kit.  Most RSOs are not qualified to determine what is needed.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Good Samaritan law?</a:t>
            </a:r>
          </a:p>
          <a:p>
            <a:r>
              <a:rPr lang="en-US" sz="1200" kern="1200" dirty="0">
                <a:solidFill>
                  <a:schemeClr val="tx1"/>
                </a:solidFill>
                <a:effectLst/>
                <a:latin typeface="+mn-lt"/>
                <a:ea typeface="+mn-ea"/>
                <a:cs typeface="+mn-cs"/>
              </a:rPr>
              <a:t>• A law that protects you when you help in an emergency.  The key words in the Good Samaritan law are that you act in a </a:t>
            </a:r>
            <a:r>
              <a:rPr lang="en-US" sz="1200" b="1" i="1" kern="1200" dirty="0">
                <a:solidFill>
                  <a:schemeClr val="tx1"/>
                </a:solidFill>
                <a:effectLst/>
                <a:latin typeface="+mn-lt"/>
                <a:ea typeface="+mn-ea"/>
                <a:cs typeface="+mn-cs"/>
              </a:rPr>
              <a:t>reasonable </a:t>
            </a:r>
            <a:r>
              <a:rPr lang="en-US" sz="1200" kern="1200" dirty="0">
                <a:solidFill>
                  <a:schemeClr val="tx1"/>
                </a:solidFill>
                <a:effectLst/>
                <a:latin typeface="+mn-lt"/>
                <a:ea typeface="+mn-ea"/>
                <a:cs typeface="+mn-cs"/>
              </a:rPr>
              <a:t>and </a:t>
            </a:r>
            <a:r>
              <a:rPr lang="en-US" sz="1200" b="1" i="1" kern="1200" dirty="0">
                <a:solidFill>
                  <a:schemeClr val="tx1"/>
                </a:solidFill>
                <a:effectLst/>
                <a:latin typeface="+mn-lt"/>
                <a:ea typeface="+mn-ea"/>
                <a:cs typeface="+mn-cs"/>
              </a:rPr>
              <a:t>prudent </a:t>
            </a:r>
            <a:r>
              <a:rPr lang="en-US" sz="1200" kern="1200" dirty="0">
                <a:solidFill>
                  <a:schemeClr val="tx1"/>
                </a:solidFill>
                <a:effectLst/>
                <a:latin typeface="+mn-lt"/>
                <a:ea typeface="+mn-ea"/>
                <a:cs typeface="+mn-cs"/>
              </a:rPr>
              <a:t>manner.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meant by </a:t>
            </a:r>
            <a:r>
              <a:rPr lang="en-US" sz="1200" b="1" i="1" kern="1200" dirty="0">
                <a:solidFill>
                  <a:schemeClr val="tx1"/>
                </a:solidFill>
                <a:effectLst/>
                <a:latin typeface="+mn-lt"/>
                <a:ea typeface="+mn-ea"/>
                <a:cs typeface="+mn-cs"/>
              </a:rPr>
              <a:t>reasonable </a:t>
            </a:r>
            <a:r>
              <a:rPr lang="en-US" sz="1200" kern="1200" dirty="0">
                <a:solidFill>
                  <a:schemeClr val="tx1"/>
                </a:solidFill>
                <a:effectLst/>
                <a:latin typeface="+mn-lt"/>
                <a:ea typeface="+mn-ea"/>
                <a:cs typeface="+mn-cs"/>
              </a:rPr>
              <a:t>and </a:t>
            </a:r>
            <a:r>
              <a:rPr lang="en-US" sz="1200" b="1" i="1" kern="1200" dirty="0">
                <a:solidFill>
                  <a:schemeClr val="tx1"/>
                </a:solidFill>
                <a:effectLst/>
                <a:latin typeface="+mn-lt"/>
                <a:ea typeface="+mn-ea"/>
                <a:cs typeface="+mn-cs"/>
              </a:rPr>
              <a:t>prudent?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Examples:</a:t>
            </a:r>
          </a:p>
          <a:p>
            <a:r>
              <a:rPr lang="en-US" sz="1200" kern="1200" dirty="0">
                <a:solidFill>
                  <a:schemeClr val="tx1"/>
                </a:solidFill>
                <a:effectLst/>
                <a:latin typeface="+mn-lt"/>
                <a:ea typeface="+mn-ea"/>
                <a:cs typeface="+mn-cs"/>
              </a:rPr>
              <a:t>-- Move an injured person only if his or her life is endangered.</a:t>
            </a:r>
          </a:p>
          <a:p>
            <a:r>
              <a:rPr lang="en-US" sz="1200" kern="1200" dirty="0">
                <a:solidFill>
                  <a:schemeClr val="tx1"/>
                </a:solidFill>
                <a:effectLst/>
                <a:latin typeface="+mn-lt"/>
                <a:ea typeface="+mn-ea"/>
                <a:cs typeface="+mn-cs"/>
              </a:rPr>
              <a:t>-- Ask the injured person for permission before giving aid.</a:t>
            </a:r>
          </a:p>
          <a:p>
            <a:r>
              <a:rPr lang="en-US" sz="1200" kern="1200" dirty="0">
                <a:solidFill>
                  <a:schemeClr val="tx1"/>
                </a:solidFill>
                <a:effectLst/>
                <a:latin typeface="+mn-lt"/>
                <a:ea typeface="+mn-ea"/>
                <a:cs typeface="+mn-cs"/>
              </a:rPr>
              <a:t>-- Call for professional help.</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Range management should write into the range SOP to what extent injuries can be treated and what records must be maintained</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57</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Step 4: Direct Medical Help to Location</a:t>
            </a:r>
          </a:p>
          <a:p>
            <a:endParaRPr lang="en-US" sz="1200" b="1" dirty="0">
              <a:solidFill>
                <a:schemeClr val="tx1"/>
              </a:solidFill>
              <a:effectLst>
                <a:outerShdw blurRad="38100" dist="38100" dir="2700000" algn="tl">
                  <a:srgbClr val="000000">
                    <a:alpha val="43137"/>
                  </a:srgbClr>
                </a:outerShdw>
              </a:effectLst>
            </a:endParaRPr>
          </a:p>
          <a:p>
            <a:r>
              <a:rPr lang="en-US" sz="1200" kern="1200" dirty="0">
                <a:solidFill>
                  <a:schemeClr val="tx1"/>
                </a:solidFill>
                <a:effectLst/>
                <a:latin typeface="+mn-lt"/>
                <a:ea typeface="+mn-ea"/>
                <a:cs typeface="+mn-cs"/>
              </a:rPr>
              <a:t>3Min.                                                                                                       Cumulative Time:  26 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Where would you post your vehicle director on your range? How many would you use</a:t>
            </a:r>
            <a:endParaRPr lang="en-US" sz="1200" b="1" dirty="0">
              <a:solidFill>
                <a:schemeClr val="tx1"/>
              </a:solidFill>
              <a:effectLst>
                <a:outerShdw blurRad="38100" dist="38100" dir="2700000" algn="tl">
                  <a:srgbClr val="000000">
                    <a:alpha val="43137"/>
                  </a:srgbClr>
                </a:outerShdw>
              </a:effectLst>
            </a:endParaRPr>
          </a:p>
          <a:p>
            <a:endParaRPr lang="en-US" sz="1200" b="1" dirty="0">
              <a:solidFill>
                <a:schemeClr val="tx1"/>
              </a:solidFill>
              <a:effectLst>
                <a:outerShdw blurRad="38100" dist="38100" dir="2700000" algn="tl">
                  <a:srgbClr val="000000">
                    <a:alpha val="43137"/>
                  </a:srgbClr>
                </a:outerShdw>
              </a:effectLst>
            </a:endParaRPr>
          </a:p>
          <a:p>
            <a:r>
              <a:rPr lang="en-US" sz="1200" dirty="0">
                <a:solidFill>
                  <a:schemeClr val="tx1"/>
                </a:solidFill>
                <a:effectLst>
                  <a:outerShdw blurRad="38100" dist="38100" dir="2700000" algn="tl">
                    <a:srgbClr val="000000">
                      <a:alpha val="43137"/>
                    </a:srgbClr>
                  </a:outerShdw>
                </a:effectLst>
              </a:rPr>
              <a:t>Position one or more persons to direct the emergency vehicle:</a:t>
            </a:r>
          </a:p>
          <a:p>
            <a:pPr marL="914400" lvl="1" indent="-457200">
              <a:buFont typeface="+mj-lt"/>
              <a:buAutoNum type="arabicPeriod"/>
            </a:pPr>
            <a:r>
              <a:rPr lang="en-US" sz="1200" dirty="0">
                <a:solidFill>
                  <a:schemeClr val="tx1"/>
                </a:solidFill>
                <a:effectLst>
                  <a:outerShdw blurRad="38100" dist="38100" dir="2700000" algn="tl">
                    <a:srgbClr val="000000">
                      <a:alpha val="43137"/>
                    </a:srgbClr>
                  </a:outerShdw>
                </a:effectLst>
              </a:rPr>
              <a:t>On main road to entrance of the facility.</a:t>
            </a:r>
          </a:p>
          <a:p>
            <a:pPr marL="914400" lvl="1" indent="-457200">
              <a:buFont typeface="+mj-lt"/>
              <a:buAutoNum type="arabicPeriod"/>
            </a:pPr>
            <a:r>
              <a:rPr lang="en-US" sz="1200" dirty="0">
                <a:solidFill>
                  <a:schemeClr val="tx1"/>
                </a:solidFill>
                <a:effectLst>
                  <a:outerShdw blurRad="38100" dist="38100" dir="2700000" algn="tl">
                    <a:srgbClr val="000000">
                      <a:alpha val="43137"/>
                    </a:srgbClr>
                  </a:outerShdw>
                </a:effectLst>
              </a:rPr>
              <a:t>On road to range.</a:t>
            </a:r>
          </a:p>
          <a:p>
            <a:pPr marL="914400" lvl="1" indent="-457200">
              <a:buFont typeface="+mj-lt"/>
              <a:buAutoNum type="arabicPeriod"/>
            </a:pPr>
            <a:r>
              <a:rPr lang="en-US" sz="1200" dirty="0">
                <a:solidFill>
                  <a:schemeClr val="tx1"/>
                </a:solidFill>
                <a:effectLst>
                  <a:outerShdw blurRad="38100" dist="38100" dir="2700000" algn="tl">
                    <a:srgbClr val="000000">
                      <a:alpha val="43137"/>
                    </a:srgbClr>
                  </a:outerShdw>
                </a:effectLst>
              </a:rPr>
              <a:t>Outside the building.</a:t>
            </a:r>
          </a:p>
          <a:p>
            <a:endParaRPr lang="en-US" sz="1200" dirty="0">
              <a:solidFill>
                <a:schemeClr val="tx1"/>
              </a:solidFill>
            </a:endParaRPr>
          </a:p>
          <a:p>
            <a:r>
              <a:rPr lang="en-US" sz="1200" dirty="0">
                <a:solidFill>
                  <a:schemeClr val="tx1"/>
                </a:solidFill>
              </a:rPr>
              <a:t>How many would you use?</a:t>
            </a:r>
          </a:p>
        </p:txBody>
      </p:sp>
      <p:sp>
        <p:nvSpPr>
          <p:cNvPr id="4" name="Slide Number Placeholder 3"/>
          <p:cNvSpPr>
            <a:spLocks noGrp="1"/>
          </p:cNvSpPr>
          <p:nvPr>
            <p:ph type="sldNum" sz="quarter" idx="10"/>
          </p:nvPr>
        </p:nvSpPr>
        <p:spPr/>
        <p:txBody>
          <a:bodyPr/>
          <a:lstStyle/>
          <a:p>
            <a:fld id="{AA43BB91-983C-4022-8984-084D59186CA2}" type="slidenum">
              <a:rPr lang="en-US" smtClean="0"/>
              <a:pPr/>
              <a:t>58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dirty="0"/>
              <a:t>Course Goal</a:t>
            </a:r>
            <a:endParaRPr lang="en-US" sz="1200" b="0" dirty="0"/>
          </a:p>
          <a:p>
            <a:endParaRPr lang="en-US" sz="1200" b="0" dirty="0"/>
          </a:p>
          <a:p>
            <a:r>
              <a:rPr lang="en-US" sz="1200" b="1" kern="1200" dirty="0">
                <a:solidFill>
                  <a:schemeClr val="tx1"/>
                </a:solidFill>
                <a:effectLst/>
                <a:latin typeface="+mn-lt"/>
                <a:ea typeface="+mn-ea"/>
                <a:cs typeface="+mn-cs"/>
              </a:rPr>
              <a:t>3Min 		Cumulative Time:  19 Min.</a:t>
            </a:r>
            <a:endParaRPr lang="en-US" sz="1200" kern="1200" dirty="0">
              <a:solidFill>
                <a:schemeClr val="tx1"/>
              </a:solidFill>
              <a:effectLst/>
              <a:latin typeface="+mn-lt"/>
              <a:ea typeface="+mn-ea"/>
              <a:cs typeface="+mn-cs"/>
            </a:endParaRPr>
          </a:p>
          <a:p>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outerShdw blurRad="38100" dist="38100" dir="2700000" algn="tl">
                    <a:srgbClr val="000000">
                      <a:alpha val="43137"/>
                    </a:srgbClr>
                  </a:outerShdw>
                </a:effectLst>
              </a:rPr>
              <a:t>What do</a:t>
            </a:r>
            <a:r>
              <a:rPr lang="en-US" sz="1200" baseline="0" dirty="0">
                <a:solidFill>
                  <a:schemeClr val="tx1"/>
                </a:solidFill>
                <a:effectLst>
                  <a:outerShdw blurRad="38100" dist="38100" dir="2700000" algn="tl">
                    <a:srgbClr val="000000">
                      <a:alpha val="43137"/>
                    </a:srgbClr>
                  </a:outerShdw>
                </a:effectLst>
              </a:rPr>
              <a:t> each of you hope to learn during this course?</a:t>
            </a:r>
            <a:endParaRPr lang="en-US" sz="1200" dirty="0">
              <a:solidFill>
                <a:schemeClr val="tx1"/>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outerShdw blurRad="38100" dist="38100" dir="2700000" algn="tl">
                    <a:srgbClr val="000000">
                      <a:alpha val="43137"/>
                    </a:srgbClr>
                  </a:outerShdw>
                </a:effectLst>
              </a:rPr>
              <a:t>To develop NRA Certified Range Safety Officers who possess the </a:t>
            </a:r>
            <a:r>
              <a:rPr lang="en-US" sz="1200" b="1" i="1" dirty="0">
                <a:solidFill>
                  <a:schemeClr val="tx1"/>
                </a:solidFill>
                <a:effectLst>
                  <a:outerShdw blurRad="38100" dist="38100" dir="2700000" algn="tl">
                    <a:srgbClr val="000000">
                      <a:alpha val="43137"/>
                    </a:srgbClr>
                  </a:outerShdw>
                </a:effectLst>
              </a:rPr>
              <a:t>knowledge</a:t>
            </a:r>
            <a:r>
              <a:rPr lang="en-US" sz="1200"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skills,</a:t>
            </a:r>
            <a:r>
              <a:rPr lang="en-US" sz="1200" dirty="0">
                <a:solidFill>
                  <a:schemeClr val="tx1"/>
                </a:solidFill>
                <a:effectLst>
                  <a:outerShdw blurRad="38100" dist="38100" dir="2700000" algn="tl">
                    <a:srgbClr val="000000">
                      <a:alpha val="43137"/>
                    </a:srgbClr>
                  </a:outerShdw>
                </a:effectLst>
              </a:rPr>
              <a:t> and </a:t>
            </a:r>
            <a:r>
              <a:rPr lang="en-US" sz="1200" b="1" i="1" dirty="0">
                <a:solidFill>
                  <a:schemeClr val="tx1"/>
                </a:solidFill>
                <a:effectLst>
                  <a:outerShdw blurRad="38100" dist="38100" dir="2700000" algn="tl">
                    <a:srgbClr val="000000">
                      <a:alpha val="43137"/>
                    </a:srgbClr>
                  </a:outerShdw>
                </a:effectLst>
              </a:rPr>
              <a:t>attitude</a:t>
            </a:r>
            <a:r>
              <a:rPr lang="en-US" sz="1200" dirty="0">
                <a:solidFill>
                  <a:schemeClr val="tx1"/>
                </a:solidFill>
                <a:effectLst>
                  <a:outerShdw blurRad="38100" dist="38100" dir="2700000" algn="tl">
                    <a:srgbClr val="000000">
                      <a:alpha val="43137"/>
                    </a:srgbClr>
                  </a:outerShdw>
                </a:effectLst>
              </a:rPr>
              <a:t> essential to organizing, conducting, and supervising safe shooting activities and range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outerShdw blurRad="38100" dist="38100" dir="2700000" algn="tl">
                    <a:srgbClr val="000000">
                      <a:alpha val="43137"/>
                    </a:srgbClr>
                  </a:outerShdw>
                </a:effectLst>
              </a:rPr>
              <a:t>RSOs</a:t>
            </a:r>
            <a:r>
              <a:rPr lang="en-US" sz="1200" baseline="0" dirty="0">
                <a:solidFill>
                  <a:schemeClr val="tx1"/>
                </a:solidFill>
                <a:effectLst>
                  <a:outerShdw blurRad="38100" dist="38100" dir="2700000" algn="tl">
                    <a:srgbClr val="000000">
                      <a:alpha val="43137"/>
                    </a:srgbClr>
                  </a:outerShdw>
                </a:effectLst>
              </a:rPr>
              <a:t> will refine their knowledge and skills with experience.</a:t>
            </a:r>
            <a:endParaRPr lang="en-US" sz="1200" dirty="0">
              <a:solidFill>
                <a:schemeClr val="tx1"/>
              </a:solidFill>
              <a:effectLst>
                <a:outerShdw blurRad="38100" dist="38100" dir="2700000" algn="tl">
                  <a:srgbClr val="000000">
                    <a:alpha val="43137"/>
                  </a:srgbClr>
                </a:outerShdw>
              </a:effectLst>
            </a:endParaRPr>
          </a:p>
          <a:p>
            <a:endParaRPr lang="en-US" sz="1200" b="1" dirty="0"/>
          </a:p>
          <a:p>
            <a:r>
              <a:rPr lang="en-US" sz="1200" b="1" dirty="0"/>
              <a:t>Of the three attributes (knowledge, skills, attitude),</a:t>
            </a:r>
            <a:r>
              <a:rPr lang="en-US" sz="1200" b="1" baseline="0" dirty="0"/>
              <a:t> attitude is the most important when it comes to safety.</a:t>
            </a:r>
          </a:p>
          <a:p>
            <a:endParaRPr lang="en-US" sz="1200" b="1" baseline="0" dirty="0"/>
          </a:p>
          <a:p>
            <a:r>
              <a:rPr lang="en-US" sz="1200" b="0" baseline="0" dirty="0"/>
              <a:t>RSO must be alert and ready to perform duties and responsibilities as appropriate.</a:t>
            </a:r>
          </a:p>
          <a:p>
            <a:endParaRPr lang="en-US" sz="1200" b="0" baseline="0" dirty="0"/>
          </a:p>
          <a:p>
            <a:r>
              <a:rPr lang="en-US" sz="1200" b="0" baseline="0" dirty="0"/>
              <a:t>This course will not be able to prepare students for every possible situation.</a:t>
            </a:r>
          </a:p>
          <a:p>
            <a:endParaRPr lang="en-US" sz="1200" b="0" baseline="0" dirty="0"/>
          </a:p>
          <a:p>
            <a:r>
              <a:rPr lang="en-US" sz="1200" b="1" baseline="0" dirty="0"/>
              <a:t>Standard Operating Procedures serve as the RSO’s guidebook on how to perform duties and responsibilities.</a:t>
            </a:r>
            <a:r>
              <a:rPr lang="en-US" sz="1200" b="0" baseline="0" dirty="0"/>
              <a:t>  The Range SOP also outlines the steps necessary to organize, conduct and supervise safe shooting activities and range operations at a specific range.</a:t>
            </a:r>
            <a:endParaRPr lang="en-US" sz="1200" b="1"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5</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Step 5: Take Notes (Report)</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4Min.                Cumulative Time:  30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can you protect your gun club from a lawsuit?</a:t>
            </a:r>
          </a:p>
          <a:p>
            <a:r>
              <a:rPr lang="en-US" sz="1200" kern="1200" dirty="0">
                <a:solidFill>
                  <a:schemeClr val="tx1"/>
                </a:solidFill>
                <a:effectLst/>
                <a:latin typeface="+mn-lt"/>
                <a:ea typeface="+mn-ea"/>
                <a:cs typeface="+mn-cs"/>
              </a:rPr>
              <a:t>•  The range SOP must require that reports be filed on all incidents.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report for the record needs to be filed with all the appropriate activities on all incidents, no matter how small.  The SOP may contain a list of persons or activities to receive incident reports.  A minor cut or fall could develop into a lawsuit in today's society</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59</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Emergency Drill Exercise</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for Slide; 5 Min. to Organize; 18 Min. for Role-Playing.      Cumulative Time:  56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Divide the class into several teams and assign each team one of the scenarios below. Give students, five minutes to organize their plans. Assign one or more steps of the emergency procedures to each student to role-play.   The estimated time is based on the presentation of three scenarios, each presentation taking about five minutes with a quick one-minute discussion after each presentation. Allow about 18 minutes for presentations and review discussions.  Remember that any time adjustments will change the cumulative time projections for the remainder of the lesson.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scenario should be as different as possible.  All scenarios start with the RSO giving the commands to commence fire. The RSO steps out of the classroom while the instructor explains the scenario to the other students. The RSO should not know the type of incident planned or who will be the injured person.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Rarely does a major incident occur on the firing line, but for training purposes, conduct these scenarios: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Broken leg (compound fracture) from a fall in the pit.</a:t>
            </a:r>
          </a:p>
          <a:p>
            <a:r>
              <a:rPr lang="en-US" sz="1200" kern="1200" dirty="0">
                <a:solidFill>
                  <a:schemeClr val="tx1"/>
                </a:solidFill>
                <a:effectLst/>
                <a:latin typeface="+mn-lt"/>
                <a:ea typeface="+mn-ea"/>
                <a:cs typeface="+mn-cs"/>
              </a:rPr>
              <a:t>• Wound in the leg from a ricochet in the pit.</a:t>
            </a:r>
          </a:p>
          <a:p>
            <a:r>
              <a:rPr lang="en-US" sz="1200" kern="1200" dirty="0">
                <a:solidFill>
                  <a:schemeClr val="tx1"/>
                </a:solidFill>
                <a:effectLst/>
                <a:latin typeface="+mn-lt"/>
                <a:ea typeface="+mn-ea"/>
                <a:cs typeface="+mn-cs"/>
              </a:rPr>
              <a:t>• Heart attack on the firing line (person is not breathing).</a:t>
            </a:r>
          </a:p>
          <a:p>
            <a:r>
              <a:rPr lang="en-US" sz="1200" kern="1200" dirty="0">
                <a:solidFill>
                  <a:schemeClr val="tx1"/>
                </a:solidFill>
                <a:effectLst/>
                <a:latin typeface="+mn-lt"/>
                <a:ea typeface="+mn-ea"/>
                <a:cs typeface="+mn-cs"/>
              </a:rPr>
              <a:t>•  Shot in the leg when holstering a handgun.</a:t>
            </a:r>
          </a:p>
          <a:p>
            <a:r>
              <a:rPr lang="en-US" sz="1200" kern="1200" dirty="0">
                <a:solidFill>
                  <a:schemeClr val="tx1"/>
                </a:solidFill>
                <a:effectLst/>
                <a:latin typeface="+mn-lt"/>
                <a:ea typeface="+mn-ea"/>
                <a:cs typeface="+mn-cs"/>
              </a:rPr>
              <a:t>• Cut thumb from a semi-automatic pistol.</a:t>
            </a:r>
          </a:p>
          <a:p>
            <a:r>
              <a:rPr lang="en-US" sz="1200" kern="1200" dirty="0">
                <a:solidFill>
                  <a:schemeClr val="tx1"/>
                </a:solidFill>
                <a:effectLst/>
                <a:latin typeface="+mn-lt"/>
                <a:ea typeface="+mn-ea"/>
                <a:cs typeface="+mn-cs"/>
              </a:rPr>
              <a:t>• Staple in the hand on the pistol range.</a:t>
            </a:r>
          </a:p>
        </p:txBody>
      </p:sp>
      <p:sp>
        <p:nvSpPr>
          <p:cNvPr id="4" name="Slide Number Placeholder 3"/>
          <p:cNvSpPr>
            <a:spLocks noGrp="1"/>
          </p:cNvSpPr>
          <p:nvPr>
            <p:ph type="sldNum" sz="quarter" idx="10"/>
          </p:nvPr>
        </p:nvSpPr>
        <p:spPr/>
        <p:txBody>
          <a:bodyPr/>
          <a:lstStyle/>
          <a:p>
            <a:fld id="{AA43BB91-983C-4022-8984-084D59186CA2}" type="slidenum">
              <a:rPr lang="en-US" smtClean="0"/>
              <a:pPr/>
              <a:t>60</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V: Review</a:t>
            </a:r>
          </a:p>
          <a:p>
            <a:endParaRPr lang="en-US" sz="1200" b="1"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3Min.		Cumulative Time:  59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purpose of having emergency procedures?</a:t>
            </a:r>
          </a:p>
          <a:p>
            <a:r>
              <a:rPr lang="en-US" sz="1200" kern="1200" dirty="0">
                <a:solidFill>
                  <a:schemeClr val="tx1"/>
                </a:solidFill>
                <a:effectLst/>
                <a:latin typeface="+mn-lt"/>
                <a:ea typeface="+mn-ea"/>
                <a:cs typeface="+mn-cs"/>
              </a:rPr>
              <a:t>• To save lives.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many steps are needed in an emergency procedure?</a:t>
            </a:r>
          </a:p>
          <a:p>
            <a:r>
              <a:rPr lang="en-US" sz="1200" kern="1200" dirty="0">
                <a:solidFill>
                  <a:schemeClr val="tx1"/>
                </a:solidFill>
                <a:effectLst/>
                <a:latin typeface="+mn-lt"/>
                <a:ea typeface="+mn-ea"/>
                <a:cs typeface="+mn-cs"/>
              </a:rPr>
              <a:t>• The number of steps and sequence is secondary to having a written emergency procedure.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can RSOs do to prepare themselves for an emergency?</a:t>
            </a:r>
          </a:p>
          <a:p>
            <a:r>
              <a:rPr lang="en-US" sz="1200" kern="1200" dirty="0">
                <a:solidFill>
                  <a:schemeClr val="tx1"/>
                </a:solidFill>
                <a:effectLst/>
                <a:latin typeface="+mn-lt"/>
                <a:ea typeface="+mn-ea"/>
                <a:cs typeface="+mn-cs"/>
              </a:rPr>
              <a:t>• Mentally visualize going through a drill.</a:t>
            </a:r>
          </a:p>
          <a:p>
            <a:r>
              <a:rPr lang="en-US" sz="1200" kern="1200" dirty="0">
                <a:solidFill>
                  <a:schemeClr val="tx1"/>
                </a:solidFill>
                <a:effectLst/>
                <a:latin typeface="+mn-lt"/>
                <a:ea typeface="+mn-ea"/>
                <a:cs typeface="+mn-cs"/>
              </a:rPr>
              <a:t>• Make a wallet-size card with emergency procedures on it for reference</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61</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Lesson VI: Preview</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1 Min.                                             Cumulative Time:  60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Preview </a:t>
            </a:r>
            <a:r>
              <a:rPr lang="en-US" sz="1200" kern="1200" dirty="0">
                <a:solidFill>
                  <a:schemeClr val="tx1"/>
                </a:solidFill>
                <a:effectLst/>
                <a:latin typeface="+mn-lt"/>
                <a:ea typeface="+mn-ea"/>
                <a:cs typeface="+mn-cs"/>
              </a:rPr>
              <a:t>the next lesson by stating the topics that students will learn. Announce the amount of time allotted for the break and what time the next lesson will begin.</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62</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sz="1200" b="1" dirty="0">
                <a:solidFill>
                  <a:schemeClr val="tx1"/>
                </a:solidFill>
                <a:effectLst>
                  <a:outerShdw blurRad="38100" dist="38100" dir="2700000" algn="tl">
                    <a:srgbClr val="000000">
                      <a:alpha val="43137"/>
                    </a:srgbClr>
                  </a:outerShdw>
                </a:effectLst>
              </a:rPr>
              <a:t>Lesson VI: Gun Stoppages &amp; Malfunctions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2Min.                                  Cumulative Time:   2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should the Range Safety Officer (RSO) know the difference between a stoppage and a malfunction?</a:t>
            </a:r>
          </a:p>
          <a:p>
            <a:r>
              <a:rPr lang="en-US" sz="1200" kern="1200" dirty="0">
                <a:solidFill>
                  <a:schemeClr val="tx1"/>
                </a:solidFill>
                <a:effectLst/>
                <a:latin typeface="+mn-lt"/>
                <a:ea typeface="+mn-ea"/>
                <a:cs typeface="+mn-cs"/>
              </a:rPr>
              <a:t>•  To determine what caused the firearm to stop operating and inform the shooter if it will happen again.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many of you have a system that you use to control a jammed gun and clear it?</a:t>
            </a:r>
          </a:p>
          <a:p>
            <a:r>
              <a:rPr lang="en-US" sz="1200" kern="1200" dirty="0">
                <a:solidFill>
                  <a:schemeClr val="tx1"/>
                </a:solidFill>
                <a:effectLst/>
                <a:latin typeface="+mn-lt"/>
                <a:ea typeface="+mn-ea"/>
                <a:cs typeface="+mn-cs"/>
              </a:rPr>
              <a:t>•  You will learn a simple system for taking control of a gun, and have the opportunity to clear several different firearms.</a:t>
            </a:r>
          </a:p>
          <a:p>
            <a:endParaRPr lang="en-US" sz="1200" b="1" dirty="0">
              <a:solidFill>
                <a:schemeClr val="tx1"/>
              </a:solidFill>
              <a:effectLst>
                <a:outerShdw blurRad="38100" dist="38100" dir="2700000" algn="tl">
                  <a:srgbClr val="000000">
                    <a:alpha val="43137"/>
                  </a:srgbClr>
                </a:outerShdw>
              </a:effectLst>
            </a:endParaRPr>
          </a:p>
          <a:p>
            <a:pPr marL="533400" indent="-533400">
              <a:lnSpc>
                <a:spcPct val="90000"/>
              </a:lnSpc>
              <a:buFont typeface="Wingdings" pitchFamily="2" charset="2"/>
              <a:buNone/>
            </a:pPr>
            <a:r>
              <a:rPr lang="en-US" sz="1200" b="1" i="1" dirty="0">
                <a:solidFill>
                  <a:schemeClr val="tx1"/>
                </a:solidFill>
                <a:effectLst>
                  <a:outerShdw blurRad="38100" dist="38100" dir="2700000" algn="tl">
                    <a:srgbClr val="000000">
                      <a:alpha val="43137"/>
                    </a:srgbClr>
                  </a:outerShdw>
                </a:effectLst>
              </a:rPr>
              <a:t>====================</a:t>
            </a:r>
          </a:p>
          <a:p>
            <a:r>
              <a:rPr lang="en-US" sz="1200" b="1" kern="1200" dirty="0">
                <a:solidFill>
                  <a:schemeClr val="tx1"/>
                </a:solidFill>
                <a:effectLst/>
                <a:latin typeface="+mn-lt"/>
                <a:ea typeface="+mn-ea"/>
                <a:cs typeface="+mn-cs"/>
              </a:rPr>
              <a:t>LEARNING OBJECTIVES:  </a:t>
            </a:r>
            <a:r>
              <a:rPr lang="en-US" sz="1200" kern="1200" dirty="0">
                <a:solidFill>
                  <a:schemeClr val="tx1"/>
                </a:solidFill>
                <a:effectLst/>
                <a:latin typeface="+mn-lt"/>
                <a:ea typeface="+mn-ea"/>
                <a:cs typeface="+mn-cs"/>
              </a:rPr>
              <a:t>Upon completion of this lesson, students should be able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Explain the difference between a stoppage and a malfunction.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Demonstrate how to safely take a gun from a shooter.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Demonstrate how to clear common stoppages.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Length:   </a:t>
            </a:r>
            <a:r>
              <a:rPr lang="en-US" sz="1200" kern="1200" dirty="0">
                <a:solidFill>
                  <a:schemeClr val="tx1"/>
                </a:solidFill>
                <a:effectLst/>
                <a:latin typeface="+mn-lt"/>
                <a:ea typeface="+mn-ea"/>
                <a:cs typeface="+mn-cs"/>
              </a:rPr>
              <a:t>150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Facility:   </a:t>
            </a:r>
            <a:r>
              <a:rPr lang="en-US" sz="1200" kern="1200" dirty="0">
                <a:solidFill>
                  <a:schemeClr val="tx1"/>
                </a:solidFill>
                <a:effectLst/>
                <a:latin typeface="+mn-lt"/>
                <a:ea typeface="+mn-ea"/>
                <a:cs typeface="+mn-cs"/>
              </a:rPr>
              <a:t>Classroom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Training Materials: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NRA Basic Range Safety Officer Course Student Study Guide </a:t>
            </a:r>
            <a:r>
              <a:rPr lang="en-US" sz="1200" kern="1200" dirty="0">
                <a:solidFill>
                  <a:schemeClr val="tx1"/>
                </a:solidFill>
                <a:effectLst/>
                <a:latin typeface="+mn-lt"/>
                <a:ea typeface="+mn-ea"/>
                <a:cs typeface="+mn-cs"/>
              </a:rPr>
              <a:t>(one per student)</a:t>
            </a:r>
          </a:p>
          <a:p>
            <a:r>
              <a:rPr lang="en-US" sz="1200" kern="1200" dirty="0">
                <a:solidFill>
                  <a:schemeClr val="tx1"/>
                </a:solidFill>
                <a:effectLst/>
                <a:latin typeface="+mn-lt"/>
                <a:ea typeface="+mn-ea"/>
                <a:cs typeface="+mn-cs"/>
              </a:rPr>
              <a:t>•   Notepads and pencils (one per student)</a:t>
            </a:r>
          </a:p>
          <a:p>
            <a:r>
              <a:rPr lang="en-US" sz="1200" kern="1200" dirty="0">
                <a:solidFill>
                  <a:schemeClr val="tx1"/>
                </a:solidFill>
                <a:effectLst/>
                <a:latin typeface="+mn-lt"/>
                <a:ea typeface="+mn-ea"/>
                <a:cs typeface="+mn-cs"/>
              </a:rPr>
              <a:t>•    Viewgraphs</a:t>
            </a:r>
          </a:p>
          <a:p>
            <a:r>
              <a:rPr lang="en-US" sz="1200" kern="1200" dirty="0">
                <a:solidFill>
                  <a:schemeClr val="tx1"/>
                </a:solidFill>
                <a:effectLst/>
                <a:latin typeface="+mn-lt"/>
                <a:ea typeface="+mn-ea"/>
                <a:cs typeface="+mn-cs"/>
              </a:rPr>
              <a:t>•    Long guns (six action types)</a:t>
            </a:r>
          </a:p>
          <a:p>
            <a:r>
              <a:rPr lang="en-US" sz="1200" kern="1200" dirty="0">
                <a:solidFill>
                  <a:schemeClr val="tx1"/>
                </a:solidFill>
                <a:effectLst/>
                <a:latin typeface="+mn-lt"/>
                <a:ea typeface="+mn-ea"/>
                <a:cs typeface="+mn-cs"/>
              </a:rPr>
              <a:t>•   Pistols (revolvers and semi-automatics)</a:t>
            </a:r>
          </a:p>
          <a:p>
            <a:r>
              <a:rPr lang="en-US" sz="1200" kern="1200" dirty="0">
                <a:solidFill>
                  <a:schemeClr val="tx1"/>
                </a:solidFill>
                <a:effectLst/>
                <a:latin typeface="+mn-lt"/>
                <a:ea typeface="+mn-ea"/>
                <a:cs typeface="+mn-cs"/>
              </a:rPr>
              <a:t>•    Muzzleloading firearms (flintlock or percussion)</a:t>
            </a:r>
          </a:p>
          <a:p>
            <a:r>
              <a:rPr lang="en-US" sz="1200" kern="1200" dirty="0">
                <a:solidFill>
                  <a:schemeClr val="tx1"/>
                </a:solidFill>
                <a:effectLst/>
                <a:latin typeface="+mn-lt"/>
                <a:ea typeface="+mn-ea"/>
                <a:cs typeface="+mn-cs"/>
              </a:rPr>
              <a:t>•    Air guns (rifle or pistol), including BB guns (rifle or pistol)</a:t>
            </a:r>
          </a:p>
          <a:p>
            <a:r>
              <a:rPr lang="en-US" sz="1200" kern="1200" dirty="0">
                <a:solidFill>
                  <a:schemeClr val="tx1"/>
                </a:solidFill>
                <a:effectLst/>
                <a:latin typeface="+mn-lt"/>
                <a:ea typeface="+mn-ea"/>
                <a:cs typeface="+mn-cs"/>
              </a:rPr>
              <a:t>•    Dummy ammunition </a:t>
            </a:r>
            <a:r>
              <a:rPr lang="en-US" sz="1200" b="1" i="1" kern="1200" dirty="0">
                <a:solidFill>
                  <a:schemeClr val="tx1"/>
                </a:solidFill>
                <a:effectLst/>
                <a:latin typeface="+mn-lt"/>
                <a:ea typeface="+mn-ea"/>
                <a:cs typeface="+mn-cs"/>
              </a:rPr>
              <a:t>(Use only dummy cartridges or dummy shotshells for classroom demonstrations.)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Training aids as appropriate:   chalk, eraser, blackboard, flipchart, easel, markers, overhead projector, bulbs, screen, etc.</a:t>
            </a: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NRA Handbooks: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NRA Guide: The Basics of Rifle Shooting</a:t>
            </a:r>
          </a:p>
          <a:p>
            <a:r>
              <a:rPr lang="en-US" sz="1200" kern="1200" dirty="0">
                <a:solidFill>
                  <a:schemeClr val="tx1"/>
                </a:solidFill>
                <a:effectLst/>
                <a:latin typeface="+mn-lt"/>
                <a:ea typeface="+mn-ea"/>
                <a:cs typeface="+mn-cs"/>
              </a:rPr>
              <a:t>NRA Guide:  The Basics of Pistol Shooting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Basics of Shotgun Shooting</a:t>
            </a:r>
          </a:p>
          <a:p>
            <a:r>
              <a:rPr lang="en-US" sz="1200" kern="1200" dirty="0">
                <a:solidFill>
                  <a:schemeClr val="tx1"/>
                </a:solidFill>
                <a:effectLst/>
                <a:latin typeface="+mn-lt"/>
                <a:ea typeface="+mn-ea"/>
                <a:cs typeface="+mn-cs"/>
              </a:rPr>
              <a:t>NRA Guide:  Home Firearm Safety</a:t>
            </a:r>
          </a:p>
          <a:p>
            <a:r>
              <a:rPr lang="en-US" sz="1200" kern="1200" dirty="0">
                <a:solidFill>
                  <a:schemeClr val="tx1"/>
                </a:solidFill>
                <a:effectLst/>
                <a:latin typeface="+mn-lt"/>
                <a:ea typeface="+mn-ea"/>
                <a:cs typeface="+mn-cs"/>
              </a:rPr>
              <a:t>NRA How to Series: Muzzleloading</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 Live Ammunition, Percussion Caps, Propellants, or Projectiles in the Classroom!</a:t>
            </a:r>
            <a:endParaRPr lang="en-US" sz="1200" kern="1200" dirty="0">
              <a:solidFill>
                <a:schemeClr val="tx1"/>
              </a:solidFill>
              <a:effectLst/>
              <a:latin typeface="+mn-lt"/>
              <a:ea typeface="+mn-ea"/>
              <a:cs typeface="+mn-cs"/>
            </a:endParaRPr>
          </a:p>
          <a:p>
            <a:pPr marL="533400" indent="-533400">
              <a:lnSpc>
                <a:spcPct val="90000"/>
              </a:lnSpc>
              <a:buFont typeface="Wingdings" pitchFamily="2" charset="2"/>
              <a:buNone/>
            </a:pPr>
            <a:endParaRPr lang="en-US" sz="1200" i="1" dirty="0">
              <a:solidFill>
                <a:schemeClr val="tx1"/>
              </a:solidFill>
              <a:effectLst>
                <a:outerShdw blurRad="38100" dist="38100" dir="2700000" algn="tl">
                  <a:srgbClr val="000000">
                    <a:alpha val="43137"/>
                  </a:srgbClr>
                </a:outerShdw>
              </a:effectLst>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63</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buFont typeface="Arial" pitchFamily="34" charset="0"/>
              <a:buNone/>
            </a:pPr>
            <a:r>
              <a:rPr lang="en-US" sz="1200" b="1" dirty="0">
                <a:effectLst>
                  <a:outerShdw blurRad="38100" dist="38100" dir="2700000" algn="tl">
                    <a:srgbClr val="000000">
                      <a:alpha val="43137"/>
                    </a:srgbClr>
                  </a:outerShdw>
                </a:effectLst>
              </a:rPr>
              <a:t>Stoppage</a:t>
            </a:r>
            <a:endParaRPr lang="en-US" sz="1200" b="0" dirty="0">
              <a:effectLst>
                <a:outerShdw blurRad="38100" dist="38100" dir="2700000" algn="tl">
                  <a:srgbClr val="000000">
                    <a:alpha val="43137"/>
                  </a:srgbClr>
                </a:outerShdw>
              </a:effectLst>
            </a:endParaRPr>
          </a:p>
          <a:p>
            <a:pPr>
              <a:lnSpc>
                <a:spcPct val="80000"/>
              </a:lnSpc>
              <a:buFont typeface="Arial" pitchFamily="34" charset="0"/>
              <a:buNone/>
            </a:pPr>
            <a:endParaRPr lang="en-US" sz="1200" b="0" dirty="0">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1 Min.	Cumulative Time:   3 Min.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stoppage?</a:t>
            </a:r>
          </a:p>
          <a:p>
            <a:r>
              <a:rPr lang="en-US" sz="1200" kern="1200" dirty="0">
                <a:solidFill>
                  <a:schemeClr val="tx1"/>
                </a:solidFill>
                <a:effectLst/>
                <a:latin typeface="+mn-lt"/>
                <a:ea typeface="+mn-ea"/>
                <a:cs typeface="+mn-cs"/>
              </a:rPr>
              <a:t>• A stoppage is an unintentional interruption in the operational cycle of a firearm, that locks up the action keeping it from functioning properly. Stoppages can be cleared from the firearm quickly, which returns it back to an operational condition.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Can anyone give me an example of a stoppage?</a:t>
            </a:r>
          </a:p>
          <a:p>
            <a:r>
              <a:rPr lang="en-US" sz="1200" kern="1200" dirty="0">
                <a:solidFill>
                  <a:schemeClr val="tx1"/>
                </a:solidFill>
                <a:effectLst/>
                <a:latin typeface="+mn-lt"/>
                <a:ea typeface="+mn-ea"/>
                <a:cs typeface="+mn-cs"/>
              </a:rPr>
              <a:t>• Failure to extract the case from the chamber</a:t>
            </a:r>
          </a:p>
          <a:p>
            <a:r>
              <a:rPr lang="en-US" sz="1200" kern="1200" dirty="0">
                <a:solidFill>
                  <a:schemeClr val="tx1"/>
                </a:solidFill>
                <a:effectLst/>
                <a:latin typeface="+mn-lt"/>
                <a:ea typeface="+mn-ea"/>
                <a:cs typeface="+mn-cs"/>
              </a:rPr>
              <a:t>• Failure to feed the cartridge into the chamber</a:t>
            </a:r>
          </a:p>
          <a:p>
            <a:r>
              <a:rPr lang="en-US" sz="1200" kern="1200" dirty="0">
                <a:solidFill>
                  <a:schemeClr val="tx1"/>
                </a:solidFill>
                <a:effectLst/>
                <a:latin typeface="+mn-lt"/>
                <a:ea typeface="+mn-ea"/>
                <a:cs typeface="+mn-cs"/>
              </a:rPr>
              <a:t>•  Stove-pipe failure to eject (empty case trapped between slide and barrel</a:t>
            </a:r>
            <a:endParaRPr lang="en-US" sz="12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64</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Gun Stoppage</a:t>
            </a:r>
          </a:p>
          <a:p>
            <a:endParaRPr lang="en-US" sz="1200" b="1"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Min.		Cumulative Time:  6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the steps of the cycle of operation of a gun?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Quickly explain </a:t>
            </a:r>
            <a:r>
              <a:rPr lang="en-US" sz="1200" kern="1200" dirty="0">
                <a:solidFill>
                  <a:schemeClr val="tx1"/>
                </a:solidFill>
                <a:effectLst/>
                <a:latin typeface="+mn-lt"/>
                <a:ea typeface="+mn-ea"/>
                <a:cs typeface="+mn-cs"/>
              </a:rPr>
              <a:t>each step of the cycle of operation.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These are the eight basic steps of the cycle of operation. All guns do not follow these steps in exact order. For example, revolvers do not extract and eject between shots. Extracting and ejecting is done when the shooter unloads the revolver. </a:t>
            </a:r>
            <a:r>
              <a:rPr lang="en-US" sz="1200" dirty="0">
                <a:solidFill>
                  <a:schemeClr val="tx1"/>
                </a:solidFill>
              </a:rPr>
              <a:t>These are the eight basic steps of the cycle of operation. All guns do not follow these steps in exact order. For example, revolvers do not extract and eject between</a:t>
            </a:r>
            <a:r>
              <a:rPr lang="en-US" sz="1200" baseline="0" dirty="0">
                <a:solidFill>
                  <a:schemeClr val="tx1"/>
                </a:solidFill>
              </a:rPr>
              <a:t> shots. Extracting and ejecting is done when the shooter unloads the revolver.</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65</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What is a Malfunction?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3Min.	Cumulative Time:  9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malfunction?</a:t>
            </a:r>
          </a:p>
          <a:p>
            <a:r>
              <a:rPr lang="en-US" sz="1200" kern="1200" dirty="0">
                <a:solidFill>
                  <a:schemeClr val="tx1"/>
                </a:solidFill>
                <a:effectLst/>
                <a:latin typeface="+mn-lt"/>
                <a:ea typeface="+mn-ea"/>
                <a:cs typeface="+mn-cs"/>
              </a:rPr>
              <a:t>• A malfunction is a failure of a gun or ammunition to function as designed or fire satisfactorily.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the two categories of malfunctions?</a:t>
            </a:r>
          </a:p>
          <a:p>
            <a:r>
              <a:rPr lang="en-US" sz="1200" kern="1200" dirty="0">
                <a:solidFill>
                  <a:schemeClr val="tx1"/>
                </a:solidFill>
                <a:effectLst/>
                <a:latin typeface="+mn-lt"/>
                <a:ea typeface="+mn-ea"/>
                <a:cs typeface="+mn-cs"/>
              </a:rPr>
              <a:t>• Gun malfunction. Malfunctions require the gun to be repaired to restore it to a properly functioning gun.</a:t>
            </a:r>
          </a:p>
          <a:p>
            <a:r>
              <a:rPr lang="en-US" sz="1200" kern="1200" dirty="0">
                <a:solidFill>
                  <a:schemeClr val="tx1"/>
                </a:solidFill>
                <a:effectLst/>
                <a:latin typeface="+mn-lt"/>
                <a:ea typeface="+mn-ea"/>
                <a:cs typeface="+mn-cs"/>
              </a:rPr>
              <a:t>• Ammunition or projectile malfunction.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students for examples of gun malfunctions.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Give this example </a:t>
            </a:r>
            <a:r>
              <a:rPr lang="en-US" sz="1200" kern="1200" dirty="0">
                <a:solidFill>
                  <a:schemeClr val="tx1"/>
                </a:solidFill>
                <a:effectLst/>
                <a:latin typeface="+mn-lt"/>
                <a:ea typeface="+mn-ea"/>
                <a:cs typeface="+mn-cs"/>
              </a:rPr>
              <a:t>of a malfunction:</a:t>
            </a:r>
          </a:p>
          <a:p>
            <a:r>
              <a:rPr lang="en-US" sz="1200" i="1" kern="1200" dirty="0">
                <a:solidFill>
                  <a:schemeClr val="tx1"/>
                </a:solidFill>
                <a:effectLst/>
                <a:latin typeface="+mn-lt"/>
                <a:ea typeface="+mn-ea"/>
                <a:cs typeface="+mn-cs"/>
              </a:rPr>
              <a:t>The gun goes "click" when the trigger is pulled.</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problem?</a:t>
            </a:r>
          </a:p>
          <a:p>
            <a:r>
              <a:rPr lang="en-US" sz="1200" kern="1200" dirty="0">
                <a:solidFill>
                  <a:schemeClr val="tx1"/>
                </a:solidFill>
                <a:effectLst/>
                <a:latin typeface="+mn-lt"/>
                <a:ea typeface="+mn-ea"/>
                <a:cs typeface="+mn-cs"/>
              </a:rPr>
              <a:t>• Gun malfunction?  Broken firing pin or no cartridge in the chamber?</a:t>
            </a:r>
          </a:p>
          <a:p>
            <a:r>
              <a:rPr lang="en-US" sz="1200" kern="1200" dirty="0">
                <a:solidFill>
                  <a:schemeClr val="tx1"/>
                </a:solidFill>
                <a:effectLst/>
                <a:latin typeface="+mn-lt"/>
                <a:ea typeface="+mn-ea"/>
                <a:cs typeface="+mn-cs"/>
              </a:rPr>
              <a:t>• Ammunition malfunction?  Cartridge malfunctioned?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action should be taken?</a:t>
            </a:r>
          </a:p>
          <a:p>
            <a:r>
              <a:rPr lang="en-US" sz="1200" kern="1200" dirty="0">
                <a:solidFill>
                  <a:schemeClr val="tx1"/>
                </a:solidFill>
                <a:effectLst/>
                <a:latin typeface="+mn-lt"/>
                <a:ea typeface="+mn-ea"/>
                <a:cs typeface="+mn-cs"/>
              </a:rPr>
              <a:t>• First wait 30 seconds while keeping the gun pointed downrange with your finger off the trigger.</a:t>
            </a:r>
          </a:p>
          <a:p>
            <a:r>
              <a:rPr lang="en-US" sz="1200" kern="1200" dirty="0">
                <a:solidFill>
                  <a:schemeClr val="tx1"/>
                </a:solidFill>
                <a:effectLst/>
                <a:latin typeface="+mn-lt"/>
                <a:ea typeface="+mn-ea"/>
                <a:cs typeface="+mn-cs"/>
              </a:rPr>
              <a:t>• Then remove the cartridge and check the primer for firing pin indentation.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Give an example of an ammunition malfunction.</a:t>
            </a:r>
          </a:p>
          <a:p>
            <a:r>
              <a:rPr lang="en-US" sz="1200" kern="1200" dirty="0">
                <a:solidFill>
                  <a:schemeClr val="tx1"/>
                </a:solidFill>
                <a:effectLst/>
                <a:latin typeface="+mn-lt"/>
                <a:ea typeface="+mn-ea"/>
                <a:cs typeface="+mn-cs"/>
              </a:rPr>
              <a:t>• Misfire, hangfire, and squib load.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ammunition malfunctions will be covered in detail on the next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All guns must be unloaded before leaving the firing line.</a:t>
            </a:r>
          </a:p>
          <a:p>
            <a:r>
              <a:rPr lang="en-US" sz="1200" kern="1200" dirty="0">
                <a:solidFill>
                  <a:schemeClr val="tx1"/>
                </a:solidFill>
                <a:effectLst/>
                <a:latin typeface="+mn-lt"/>
                <a:ea typeface="+mn-ea"/>
                <a:cs typeface="+mn-cs"/>
              </a:rPr>
              <a:t>• If a gun is found to have a malfunction, it should be taken to a competent gunsmith or returned to the manufacturer for repair</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66</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b="1" dirty="0">
                <a:solidFill>
                  <a:schemeClr val="tx1"/>
                </a:solidFill>
                <a:effectLst>
                  <a:outerShdw blurRad="38100" dist="38100" dir="2700000" algn="tl">
                    <a:srgbClr val="000000">
                      <a:alpha val="43137"/>
                    </a:srgbClr>
                  </a:outerShdw>
                </a:effectLst>
              </a:rPr>
              <a:t>Ammunition Malfunctions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5Min.                                      Cumulative Time:  14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misfire?</a:t>
            </a:r>
          </a:p>
          <a:p>
            <a:r>
              <a:rPr lang="en-US" sz="1200" kern="1200" dirty="0">
                <a:solidFill>
                  <a:schemeClr val="tx1"/>
                </a:solidFill>
                <a:effectLst/>
                <a:latin typeface="+mn-lt"/>
                <a:ea typeface="+mn-ea"/>
                <a:cs typeface="+mn-cs"/>
              </a:rPr>
              <a:t>•  The gun does nothing when the trigger is pulled. You hear only the click of the firing pin striking the primer.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hangfire?</a:t>
            </a:r>
          </a:p>
          <a:p>
            <a:r>
              <a:rPr lang="en-US" sz="1200" kern="1200" dirty="0">
                <a:solidFill>
                  <a:schemeClr val="tx1"/>
                </a:solidFill>
                <a:effectLst/>
                <a:latin typeface="+mn-lt"/>
                <a:ea typeface="+mn-ea"/>
                <a:cs typeface="+mn-cs"/>
              </a:rPr>
              <a:t>•  A perceptible delay in the ignition of a cartridge after the primer has been struck by the firing pin.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squib load?</a:t>
            </a:r>
          </a:p>
          <a:p>
            <a:r>
              <a:rPr lang="en-US" sz="1200" kern="1200" dirty="0">
                <a:solidFill>
                  <a:schemeClr val="tx1"/>
                </a:solidFill>
                <a:effectLst/>
                <a:latin typeface="+mn-lt"/>
                <a:ea typeface="+mn-ea"/>
                <a:cs typeface="+mn-cs"/>
              </a:rPr>
              <a:t>•  Less than normal pressure or velocity develops after ignition of the cartridge.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procedure for handling misfires or hangfires?</a:t>
            </a:r>
          </a:p>
          <a:p>
            <a:r>
              <a:rPr lang="en-US" sz="1200" kern="1200" dirty="0">
                <a:solidFill>
                  <a:schemeClr val="tx1"/>
                </a:solidFill>
                <a:effectLst/>
                <a:latin typeface="+mn-lt"/>
                <a:ea typeface="+mn-ea"/>
                <a:cs typeface="+mn-cs"/>
              </a:rPr>
              <a:t>•  Keep the gun pointed downrange.</a:t>
            </a:r>
          </a:p>
          <a:p>
            <a:r>
              <a:rPr lang="en-US" sz="1200" kern="1200" dirty="0">
                <a:solidFill>
                  <a:schemeClr val="tx1"/>
                </a:solidFill>
                <a:effectLst/>
                <a:latin typeface="+mn-lt"/>
                <a:ea typeface="+mn-ea"/>
                <a:cs typeface="+mn-cs"/>
              </a:rPr>
              <a:t>•  Wait at least 30 seconds in case it is a hangfire; with muzzleloaders wait at least two minutes.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procedure for handling squib loads?</a:t>
            </a:r>
          </a:p>
          <a:p>
            <a:r>
              <a:rPr lang="en-US" sz="1200" kern="1200" dirty="0">
                <a:solidFill>
                  <a:schemeClr val="tx1"/>
                </a:solidFill>
                <a:effectLst/>
                <a:latin typeface="+mn-lt"/>
                <a:ea typeface="+mn-ea"/>
                <a:cs typeface="+mn-cs"/>
              </a:rPr>
              <a:t>•  Stop firing immediately; keep the gun pointed downrange; unload the gun. Make sure the chamber is empty and insert a cleaning rod down the barrel from the chamber end of the barrel, if possible, to check that the bullet is still not in the barrel.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should the RSO do if he sees a shooter with an ammunition malfunction?</a:t>
            </a:r>
          </a:p>
          <a:p>
            <a:r>
              <a:rPr lang="en-US" sz="1200" kern="1200" dirty="0">
                <a:solidFill>
                  <a:schemeClr val="tx1"/>
                </a:solidFill>
                <a:effectLst/>
                <a:latin typeface="+mn-lt"/>
                <a:ea typeface="+mn-ea"/>
                <a:cs typeface="+mn-cs"/>
              </a:rPr>
              <a:t>•   Nothing. Wait and see!  The RSO should watch the shooter and respond to what he or she does. The shooter should follow the instructions given during the range safety briefing. But if the shooter starts any unsafe act, such as to look down the barrel, the RSO must be prepared to step in and correct the situation.</a:t>
            </a:r>
          </a:p>
          <a:p>
            <a:r>
              <a:rPr lang="en-US" sz="1200" b="1" kern="1200" dirty="0">
                <a:solidFill>
                  <a:schemeClr val="tx1"/>
                </a:solidFill>
                <a:effectLst/>
                <a:latin typeface="+mn-lt"/>
                <a:ea typeface="+mn-ea"/>
                <a:cs typeface="+mn-cs"/>
              </a:rPr>
              <a:t>•    Be in control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in a low but firm voice </a:t>
            </a:r>
            <a:r>
              <a:rPr lang="en-US" sz="1200" kern="1200" dirty="0">
                <a:solidFill>
                  <a:schemeClr val="tx1"/>
                </a:solidFill>
                <a:effectLst/>
                <a:latin typeface="+mn-lt"/>
                <a:ea typeface="+mn-ea"/>
                <a:cs typeface="+mn-cs"/>
              </a:rPr>
              <a:t>say: </a:t>
            </a:r>
            <a:r>
              <a:rPr lang="en-US" sz="1200" b="1" i="1" kern="1200" dirty="0">
                <a:solidFill>
                  <a:schemeClr val="tx1"/>
                </a:solidFill>
                <a:effectLst/>
                <a:latin typeface="+mn-lt"/>
                <a:ea typeface="+mn-ea"/>
                <a:cs typeface="+mn-cs"/>
              </a:rPr>
              <a:t>STOP!  POINT THE MUZZLE DOWNRANGE! </a:t>
            </a:r>
            <a:r>
              <a:rPr lang="en-US" sz="1200" kern="1200" dirty="0">
                <a:solidFill>
                  <a:schemeClr val="tx1"/>
                </a:solidFill>
                <a:effectLst/>
                <a:latin typeface="+mn-lt"/>
                <a:ea typeface="+mn-ea"/>
                <a:cs typeface="+mn-cs"/>
              </a:rPr>
              <a:t>Only as a last resort would you grab the shooter's hand to control the gun. You could make the             ----, situation worse. Instruct the shooter to keep the gun pointed downrange and wait the required time before unloading the gun</a:t>
            </a:r>
            <a:endParaRPr lang="en-US" sz="1200" baseline="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67</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Ammunition Malfunctions (Continued)</a:t>
            </a:r>
          </a:p>
          <a:p>
            <a:endParaRPr lang="en-US" sz="1200" b="1" dirty="0">
              <a:solidFill>
                <a:schemeClr val="tx1"/>
              </a:solidFill>
              <a:effectLst>
                <a:outerShdw blurRad="38100" dist="38100" dir="2700000" algn="tl">
                  <a:srgbClr val="000000">
                    <a:alpha val="43137"/>
                  </a:srgbClr>
                </a:outerShdw>
              </a:effectLst>
            </a:endParaRPr>
          </a:p>
          <a:p>
            <a:pPr marL="457200" indent="-457200">
              <a:lnSpc>
                <a:spcPct val="90000"/>
              </a:lnSpc>
              <a:buFont typeface="Wingdings" pitchFamily="2" charset="2"/>
              <a:buNone/>
            </a:pPr>
            <a:r>
              <a:rPr lang="en-US" sz="1200" dirty="0">
                <a:solidFill>
                  <a:schemeClr val="tx1"/>
                </a:solidFill>
                <a:effectLst>
                  <a:outerShdw blurRad="38100" dist="38100" dir="2700000" algn="tl">
                    <a:srgbClr val="000000">
                      <a:alpha val="43137"/>
                    </a:srgbClr>
                  </a:outerShdw>
                </a:effectLst>
              </a:rPr>
              <a:t>What should the shooter do?</a:t>
            </a:r>
          </a:p>
          <a:p>
            <a:pPr marL="457200" indent="-457200">
              <a:lnSpc>
                <a:spcPct val="90000"/>
              </a:lnSpc>
              <a:buFont typeface="Wingdings" pitchFamily="2" charset="2"/>
              <a:buNone/>
            </a:pPr>
            <a:endParaRPr lang="en-US" sz="1200" dirty="0">
              <a:solidFill>
                <a:schemeClr val="tx1"/>
              </a:solidFill>
              <a:effectLst>
                <a:outerShdw blurRad="38100" dist="38100" dir="2700000" algn="tl">
                  <a:srgbClr val="000000">
                    <a:alpha val="43137"/>
                  </a:srgbClr>
                </a:outerShdw>
              </a:effectLst>
            </a:endParaRPr>
          </a:p>
          <a:p>
            <a:pPr marL="914400" lvl="1" indent="-457200">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Keep the gun pointed downrange and wait the required time.</a:t>
            </a:r>
          </a:p>
          <a:p>
            <a:pPr marL="914400" lvl="1" indent="-457200">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Raise the non-shooting hand for assistance or clear the malfunction, if shooter knows how.</a:t>
            </a:r>
          </a:p>
          <a:p>
            <a:endParaRPr lang="en-US" sz="1200" dirty="0">
              <a:solidFill>
                <a:schemeClr val="tx1"/>
              </a:solidFill>
            </a:endParaRPr>
          </a:p>
          <a:p>
            <a:pPr>
              <a:buFont typeface="Arial" pitchFamily="34" charset="0"/>
              <a:buNone/>
            </a:pPr>
            <a:r>
              <a:rPr lang="en-US" sz="1200" baseline="0" dirty="0">
                <a:solidFill>
                  <a:schemeClr val="tx1"/>
                </a:solidFill>
              </a:rPr>
              <a:t>What should a RSO do if he sees a shooter with an ammunition malfunction?</a:t>
            </a:r>
          </a:p>
          <a:p>
            <a:pPr>
              <a:buFont typeface="Arial" pitchFamily="34" charset="0"/>
              <a:buChar char="•"/>
            </a:pPr>
            <a:r>
              <a:rPr lang="en-US" sz="1200" baseline="0" dirty="0">
                <a:solidFill>
                  <a:schemeClr val="tx1"/>
                </a:solidFill>
              </a:rPr>
              <a:t>Nothing. Wait and see. The RSO should watch the shooter and respond to what he or she does. The shooter should follow the instructions given during the range safety briefing. But if the shooter starts any unsafe act, such as to look down the barrel, the RSO must be prepared to step in and correct the situation.</a:t>
            </a:r>
          </a:p>
          <a:p>
            <a:pPr>
              <a:buFont typeface="Arial" pitchFamily="34" charset="0"/>
              <a:buChar char="•"/>
            </a:pPr>
            <a:r>
              <a:rPr lang="en-US" sz="1200" b="1" baseline="0" dirty="0">
                <a:solidFill>
                  <a:schemeClr val="tx1"/>
                </a:solidFill>
              </a:rPr>
              <a:t>Be in control</a:t>
            </a:r>
            <a:r>
              <a:rPr lang="en-US" sz="1200" b="0" baseline="0" dirty="0">
                <a:solidFill>
                  <a:schemeClr val="tx1"/>
                </a:solidFill>
              </a:rPr>
              <a:t> and </a:t>
            </a:r>
            <a:r>
              <a:rPr lang="en-US" sz="1200" b="1" baseline="0" dirty="0">
                <a:solidFill>
                  <a:schemeClr val="tx1"/>
                </a:solidFill>
              </a:rPr>
              <a:t>in a low but firm voice</a:t>
            </a:r>
            <a:r>
              <a:rPr lang="en-US" sz="1200" b="0" baseline="0" dirty="0">
                <a:solidFill>
                  <a:schemeClr val="tx1"/>
                </a:solidFill>
              </a:rPr>
              <a:t> say: “</a:t>
            </a:r>
            <a:r>
              <a:rPr lang="en-US" sz="1200" b="1" u="sng" baseline="0" dirty="0">
                <a:solidFill>
                  <a:schemeClr val="tx1"/>
                </a:solidFill>
              </a:rPr>
              <a:t>STOP! POINT THE MUZZLE DOWNRANGE!</a:t>
            </a:r>
            <a:r>
              <a:rPr lang="en-US" sz="1200" b="0" u="none" baseline="0" dirty="0">
                <a:solidFill>
                  <a:schemeClr val="tx1"/>
                </a:solidFill>
              </a:rPr>
              <a:t>” Only as a last resort would you grab the shooter’s hand to control the gun. You could make the situation worse. Instruct the shooter to keep the gun pointed downrange and wait the required time before unloading the gun.</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marL="457200" indent="-457200" algn="l">
              <a:buSzTx/>
            </a:pPr>
            <a:r>
              <a:rPr lang="en-US" sz="1200" b="1" dirty="0">
                <a:solidFill>
                  <a:schemeClr val="tx1"/>
                </a:solidFill>
                <a:effectLst>
                  <a:outerShdw blurRad="38100" dist="38100" dir="2700000" algn="tl">
                    <a:srgbClr val="000000">
                      <a:alpha val="43137"/>
                    </a:srgbClr>
                  </a:outerShdw>
                </a:effectLst>
                <a:latin typeface="+mn-lt"/>
              </a:rPr>
              <a:t>Course Lessons</a:t>
            </a:r>
            <a:endParaRPr lang="en-US" sz="1200" dirty="0">
              <a:solidFill>
                <a:schemeClr val="tx1"/>
              </a:solidFill>
              <a:effectLst>
                <a:outerShdw blurRad="38100" dist="38100" dir="2700000" algn="tl">
                  <a:srgbClr val="000000">
                    <a:alpha val="43137"/>
                  </a:srgbClr>
                </a:outerShdw>
              </a:effectLst>
            </a:endParaRPr>
          </a:p>
          <a:p>
            <a:pPr marL="457200" indent="-457200" algn="l">
              <a:buSzTx/>
            </a:pPr>
            <a:endParaRPr lang="en-US" sz="1200" dirty="0">
              <a:solidFill>
                <a:schemeClr val="tx1"/>
              </a:solidFill>
              <a:effectLst>
                <a:outerShdw blurRad="38100" dist="38100" dir="2700000" algn="tl">
                  <a:srgbClr val="000000">
                    <a:alpha val="43137"/>
                  </a:srgbClr>
                </a:outerShdw>
              </a:effectLst>
            </a:endParaRPr>
          </a:p>
          <a:p>
            <a:pPr marL="457200" indent="-457200" algn="l">
              <a:buSzTx/>
            </a:pPr>
            <a:r>
              <a:rPr lang="en-US" sz="1200" b="1" dirty="0">
                <a:solidFill>
                  <a:schemeClr val="tx1"/>
                </a:solidFill>
                <a:effectLst>
                  <a:outerShdw blurRad="38100" dist="38100" dir="2700000" algn="tl">
                    <a:srgbClr val="000000">
                      <a:alpha val="43137"/>
                    </a:srgbClr>
                  </a:outerShdw>
                </a:effectLst>
              </a:rPr>
              <a:t>2 Min. 			Cumulative Time: 21 Min.</a:t>
            </a:r>
          </a:p>
          <a:p>
            <a:pPr marL="457200" indent="-457200" algn="l">
              <a:buSzTx/>
            </a:pPr>
            <a:endParaRPr lang="en-US" sz="1200" dirty="0">
              <a:solidFill>
                <a:schemeClr val="tx1"/>
              </a:solidFill>
              <a:effectLst>
                <a:outerShdw blurRad="38100" dist="38100" dir="2700000" algn="tl">
                  <a:srgbClr val="000000">
                    <a:alpha val="43137"/>
                  </a:srgbClr>
                </a:outerShdw>
              </a:effectLst>
            </a:endParaRPr>
          </a:p>
          <a:p>
            <a:pPr marL="457200" indent="-457200" algn="l">
              <a:buSzTx/>
            </a:pPr>
            <a:r>
              <a:rPr lang="en-US" sz="1200" dirty="0">
                <a:solidFill>
                  <a:schemeClr val="tx1"/>
                </a:solidFill>
                <a:effectLst>
                  <a:outerShdw blurRad="38100" dist="38100" dir="2700000" algn="tl">
                    <a:srgbClr val="000000">
                      <a:alpha val="43137"/>
                    </a:srgbClr>
                  </a:outerShdw>
                </a:effectLst>
              </a:rPr>
              <a:t>Topics Include:</a:t>
            </a:r>
          </a:p>
          <a:p>
            <a:pPr marL="457200" indent="-457200" algn="l">
              <a:buSzTx/>
            </a:pPr>
            <a:endParaRPr lang="en-US" sz="1200" dirty="0">
              <a:solidFill>
                <a:schemeClr val="tx1"/>
              </a:solidFill>
              <a:effectLst>
                <a:outerShdw blurRad="38100" dist="38100" dir="2700000" algn="tl">
                  <a:srgbClr val="000000">
                    <a:alpha val="43137"/>
                  </a:srgbClr>
                </a:outerShdw>
              </a:effectLst>
            </a:endParaRPr>
          </a:p>
          <a:p>
            <a:pPr marL="457200" lvl="0" indent="-342900" algn="l">
              <a:buSzPct val="75000"/>
              <a:buFont typeface="Wingdings" pitchFamily="2" charset="2"/>
              <a:buChar char="v"/>
            </a:pPr>
            <a:r>
              <a:rPr lang="en-US" sz="1200" dirty="0">
                <a:solidFill>
                  <a:schemeClr val="tx1"/>
                </a:solidFill>
                <a:effectLst>
                  <a:outerShdw blurRad="38100" dist="38100" dir="2700000" algn="tl">
                    <a:srgbClr val="000000">
                      <a:alpha val="43137"/>
                    </a:srgbClr>
                  </a:outerShdw>
                </a:effectLst>
              </a:rPr>
              <a:t>Defining the role of the Range Safety Officer (RSO).</a:t>
            </a:r>
          </a:p>
          <a:p>
            <a:pPr marL="914400" lvl="1" indent="-342900" algn="l">
              <a:buSzPct val="75000"/>
              <a:buFont typeface="Wingdings" pitchFamily="2" charset="2"/>
              <a:buChar char="Ø"/>
            </a:pPr>
            <a:r>
              <a:rPr lang="en-US" sz="1200" dirty="0">
                <a:solidFill>
                  <a:schemeClr val="tx1"/>
                </a:solidFill>
                <a:effectLst>
                  <a:outerShdw blurRad="38100" dist="38100" dir="2700000" algn="tl">
                    <a:srgbClr val="000000">
                      <a:alpha val="43137"/>
                    </a:srgbClr>
                  </a:outerShdw>
                </a:effectLst>
              </a:rPr>
              <a:t>RSOs</a:t>
            </a:r>
            <a:r>
              <a:rPr lang="en-US" sz="1200" baseline="0" dirty="0">
                <a:solidFill>
                  <a:schemeClr val="tx1"/>
                </a:solidFill>
                <a:effectLst>
                  <a:outerShdw blurRad="38100" dist="38100" dir="2700000" algn="tl">
                    <a:srgbClr val="000000">
                      <a:alpha val="43137"/>
                    </a:srgbClr>
                  </a:outerShdw>
                </a:effectLst>
              </a:rPr>
              <a:t> must know and understand their duties and responsibilities in order to function effectively.</a:t>
            </a:r>
            <a:endParaRPr lang="en-US" sz="1200" dirty="0">
              <a:solidFill>
                <a:schemeClr val="tx1"/>
              </a:solidFill>
              <a:effectLst>
                <a:outerShdw blurRad="38100" dist="38100" dir="2700000" algn="tl">
                  <a:srgbClr val="000000">
                    <a:alpha val="43137"/>
                  </a:srgbClr>
                </a:outerShdw>
              </a:effectLst>
            </a:endParaRPr>
          </a:p>
          <a:p>
            <a:pPr marL="457200" lvl="0" indent="-342900" algn="l">
              <a:buSzPct val="75000"/>
              <a:buFont typeface="Wingdings" pitchFamily="2" charset="2"/>
              <a:buChar char="v"/>
            </a:pPr>
            <a:r>
              <a:rPr lang="en-US" sz="1200" dirty="0">
                <a:solidFill>
                  <a:schemeClr val="tx1"/>
                </a:solidFill>
                <a:effectLst>
                  <a:outerShdw blurRad="38100" dist="38100" dir="2700000" algn="tl">
                    <a:srgbClr val="000000">
                      <a:alpha val="43137"/>
                    </a:srgbClr>
                  </a:outerShdw>
                </a:effectLst>
              </a:rPr>
              <a:t>The  purpose of range Standard Operating Procedures (SOP).</a:t>
            </a:r>
          </a:p>
          <a:p>
            <a:pPr marL="914400" lvl="1" indent="-342900" algn="l">
              <a:buSzPct val="75000"/>
              <a:buFont typeface="Wingdings" pitchFamily="2" charset="2"/>
              <a:buChar char="Ø"/>
            </a:pPr>
            <a:r>
              <a:rPr lang="en-US" sz="1200" dirty="0">
                <a:solidFill>
                  <a:schemeClr val="tx1"/>
                </a:solidFill>
                <a:effectLst>
                  <a:outerShdw blurRad="38100" dist="38100" dir="2700000" algn="tl">
                    <a:srgbClr val="000000">
                      <a:alpha val="43137"/>
                    </a:srgbClr>
                  </a:outerShdw>
                </a:effectLst>
              </a:rPr>
              <a:t>The range SOPs serve as the</a:t>
            </a:r>
            <a:r>
              <a:rPr lang="en-US" sz="1200" baseline="0" dirty="0">
                <a:solidFill>
                  <a:schemeClr val="tx1"/>
                </a:solidFill>
                <a:effectLst>
                  <a:outerShdw blurRad="38100" dist="38100" dir="2700000" algn="tl">
                    <a:srgbClr val="000000">
                      <a:alpha val="43137"/>
                    </a:srgbClr>
                  </a:outerShdw>
                </a:effectLst>
              </a:rPr>
              <a:t> RSO’s guidebook. They specify how all activities are conducted on the range and how the range is to be used for the purposes for which it was designed.</a:t>
            </a:r>
            <a:endParaRPr lang="en-US" sz="1200" dirty="0">
              <a:solidFill>
                <a:schemeClr val="tx1"/>
              </a:solidFill>
              <a:effectLst>
                <a:outerShdw blurRad="38100" dist="38100" dir="2700000" algn="tl">
                  <a:srgbClr val="000000">
                    <a:alpha val="43137"/>
                  </a:srgbClr>
                </a:outerShdw>
              </a:effectLst>
            </a:endParaRPr>
          </a:p>
          <a:p>
            <a:pPr marL="457200" lvl="0" indent="-342900" algn="l">
              <a:buSzPct val="75000"/>
              <a:buFont typeface="Wingdings" pitchFamily="2" charset="2"/>
              <a:buChar char="v"/>
            </a:pPr>
            <a:r>
              <a:rPr lang="en-US" sz="1200" dirty="0">
                <a:solidFill>
                  <a:schemeClr val="tx1"/>
                </a:solidFill>
                <a:effectLst>
                  <a:outerShdw blurRad="38100" dist="38100" dir="2700000" algn="tl">
                    <a:srgbClr val="000000">
                      <a:alpha val="43137"/>
                    </a:srgbClr>
                  </a:outerShdw>
                </a:effectLst>
              </a:rPr>
              <a:t>Procedures for inspecting a range prior to live fire.</a:t>
            </a:r>
          </a:p>
          <a:p>
            <a:pPr marL="914400" lvl="1" indent="-342900" algn="l">
              <a:buSzPct val="75000"/>
              <a:buFont typeface="Wingdings" pitchFamily="2" charset="2"/>
              <a:buChar char="Ø"/>
            </a:pPr>
            <a:r>
              <a:rPr lang="en-US" sz="1200" dirty="0">
                <a:solidFill>
                  <a:schemeClr val="tx1"/>
                </a:solidFill>
                <a:effectLst>
                  <a:outerShdw blurRad="38100" dist="38100" dir="2700000" algn="tl">
                    <a:srgbClr val="000000">
                      <a:alpha val="43137"/>
                    </a:srgbClr>
                  </a:outerShdw>
                </a:effectLst>
              </a:rPr>
              <a:t>Prior to conducting live fire, the RSO must take certain steps to ensure that the range, range equipment, and range conditions are safe and functional. Checklists, which</a:t>
            </a:r>
            <a:r>
              <a:rPr lang="en-US" sz="1200" baseline="0" dirty="0">
                <a:solidFill>
                  <a:schemeClr val="tx1"/>
                </a:solidFill>
                <a:effectLst>
                  <a:outerShdw blurRad="38100" dist="38100" dir="2700000" algn="tl">
                    <a:srgbClr val="000000">
                      <a:alpha val="43137"/>
                    </a:srgbClr>
                  </a:outerShdw>
                </a:effectLst>
              </a:rPr>
              <a:t> should be part of range Standard Operating Procedures (S.O.P.s), are often used to guide the RSO with each item specified for that range.</a:t>
            </a:r>
            <a:endParaRPr lang="en-US" sz="1200" dirty="0">
              <a:solidFill>
                <a:schemeClr val="tx1"/>
              </a:solidFill>
              <a:effectLst>
                <a:outerShdw blurRad="38100" dist="38100" dir="2700000" algn="tl">
                  <a:srgbClr val="000000">
                    <a:alpha val="43137"/>
                  </a:srgbClr>
                </a:outerShdw>
              </a:effectLst>
            </a:endParaRPr>
          </a:p>
          <a:p>
            <a:pPr marL="457200" lvl="0" indent="-342900" algn="l">
              <a:buSzPct val="75000"/>
              <a:buFont typeface="Wingdings" pitchFamily="2" charset="2"/>
              <a:buChar char="v"/>
            </a:pPr>
            <a:r>
              <a:rPr lang="en-US" sz="1200" dirty="0">
                <a:solidFill>
                  <a:schemeClr val="tx1"/>
                </a:solidFill>
                <a:effectLst>
                  <a:outerShdw blurRad="38100" dist="38100" dir="2700000" algn="tl">
                    <a:srgbClr val="000000">
                      <a:alpha val="43137"/>
                    </a:srgbClr>
                  </a:outerShdw>
                </a:effectLst>
              </a:rPr>
              <a:t>Conducting a range safety briefing.</a:t>
            </a:r>
          </a:p>
          <a:p>
            <a:pPr marL="914400" lvl="1" indent="-342900" algn="l">
              <a:buSzPct val="75000"/>
              <a:buFont typeface="Wingdings" pitchFamily="2" charset="2"/>
              <a:buChar char="Ø"/>
            </a:pPr>
            <a:r>
              <a:rPr lang="en-US" sz="1200" dirty="0">
                <a:solidFill>
                  <a:schemeClr val="tx1"/>
                </a:solidFill>
                <a:effectLst>
                  <a:outerShdw blurRad="38100" dist="38100" dir="2700000" algn="tl">
                    <a:srgbClr val="000000">
                      <a:alpha val="43137"/>
                    </a:srgbClr>
                  </a:outerShdw>
                </a:effectLst>
              </a:rPr>
              <a:t>RSOs learn a simple</a:t>
            </a:r>
            <a:r>
              <a:rPr lang="en-US" sz="1200" baseline="0" dirty="0">
                <a:solidFill>
                  <a:schemeClr val="tx1"/>
                </a:solidFill>
                <a:effectLst>
                  <a:outerShdw blurRad="38100" dist="38100" dir="2700000" algn="tl">
                    <a:srgbClr val="000000">
                      <a:alpha val="43137"/>
                    </a:srgbClr>
                  </a:outerShdw>
                </a:effectLst>
              </a:rPr>
              <a:t> method of informing range users about what takes place on the range.</a:t>
            </a:r>
            <a:endParaRPr lang="en-US" sz="1200" dirty="0">
              <a:solidFill>
                <a:schemeClr val="tx1"/>
              </a:solidFill>
              <a:effectLst>
                <a:outerShdw blurRad="38100" dist="38100" dir="2700000" algn="tl">
                  <a:srgbClr val="000000">
                    <a:alpha val="43137"/>
                  </a:srgbClr>
                </a:outerShdw>
              </a:effectLst>
            </a:endParaRPr>
          </a:p>
          <a:p>
            <a:pPr marL="457200" lvl="0" indent="-342900" algn="l">
              <a:buSzPct val="75000"/>
              <a:buFont typeface="Wingdings" pitchFamily="2" charset="2"/>
              <a:buChar char="v"/>
            </a:pPr>
            <a:r>
              <a:rPr lang="en-US" sz="1200" dirty="0">
                <a:solidFill>
                  <a:schemeClr val="tx1"/>
                </a:solidFill>
                <a:effectLst>
                  <a:outerShdw blurRad="38100" dist="38100" dir="2700000" algn="tl">
                    <a:srgbClr val="000000">
                      <a:alpha val="43137"/>
                    </a:srgbClr>
                  </a:outerShdw>
                </a:effectLst>
              </a:rPr>
              <a:t>Emergency procedures.</a:t>
            </a:r>
          </a:p>
          <a:p>
            <a:pPr marL="914400" lvl="1" indent="-342900" algn="l">
              <a:buSzPct val="75000"/>
              <a:buFont typeface="Wingdings" pitchFamily="2" charset="2"/>
              <a:buChar char="Ø"/>
            </a:pPr>
            <a:r>
              <a:rPr lang="en-US" sz="1200" dirty="0">
                <a:solidFill>
                  <a:schemeClr val="tx1"/>
                </a:solidFill>
                <a:effectLst>
                  <a:outerShdw blurRad="38100" dist="38100" dir="2700000" algn="tl">
                    <a:srgbClr val="000000">
                      <a:alpha val="43137"/>
                    </a:srgbClr>
                  </a:outerShdw>
                </a:effectLst>
              </a:rPr>
              <a:t>Will learn a methodical approach to handle emergencies by following an emergency response plan.</a:t>
            </a:r>
          </a:p>
          <a:p>
            <a:pPr marL="457200" lvl="0" indent="-342900" algn="l">
              <a:buSzPct val="75000"/>
              <a:buFont typeface="Wingdings" pitchFamily="2" charset="2"/>
              <a:buChar char="v"/>
            </a:pPr>
            <a:r>
              <a:rPr lang="en-US" sz="1200" dirty="0">
                <a:solidFill>
                  <a:schemeClr val="tx1"/>
                </a:solidFill>
                <a:effectLst>
                  <a:outerShdw blurRad="38100" dist="38100" dir="2700000" algn="tl">
                    <a:srgbClr val="000000">
                      <a:alpha val="43137"/>
                    </a:srgbClr>
                  </a:outerShdw>
                </a:effectLst>
              </a:rPr>
              <a:t>How to safely unload guns and correct  stoppages and malfunctions.</a:t>
            </a:r>
          </a:p>
          <a:p>
            <a:pPr marL="914400" lvl="1" indent="-342900" algn="l">
              <a:buSzPct val="75000"/>
              <a:buFont typeface="Wingdings" pitchFamily="2" charset="2"/>
              <a:buChar char="Ø"/>
            </a:pPr>
            <a:r>
              <a:rPr lang="en-US" sz="1200" dirty="0">
                <a:solidFill>
                  <a:schemeClr val="tx1"/>
                </a:solidFill>
                <a:effectLst>
                  <a:outerShdw blurRad="38100" dist="38100" dir="2700000" algn="tl">
                    <a:srgbClr val="000000">
                      <a:alpha val="43137"/>
                    </a:srgbClr>
                  </a:outerShdw>
                </a:effectLst>
              </a:rPr>
              <a:t>The RSO should</a:t>
            </a:r>
            <a:r>
              <a:rPr lang="en-US" sz="1200" baseline="0" dirty="0">
                <a:solidFill>
                  <a:schemeClr val="tx1"/>
                </a:solidFill>
                <a:effectLst>
                  <a:outerShdw blurRad="38100" dist="38100" dir="2700000" algn="tl">
                    <a:srgbClr val="000000">
                      <a:alpha val="43137"/>
                    </a:srgbClr>
                  </a:outerShdw>
                </a:effectLst>
              </a:rPr>
              <a:t> follow standardized methods to ensure that the range, range equipment, and range conditions are safe and functional.</a:t>
            </a:r>
          </a:p>
          <a:p>
            <a:pPr marL="114300" lvl="0" indent="0" algn="l">
              <a:buSzPct val="75000"/>
              <a:buFont typeface="Wingdings" pitchFamily="2" charset="2"/>
              <a:buNone/>
            </a:pPr>
            <a:endParaRPr lang="en-US" sz="1200" baseline="0"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2Min.		Cumulative Time: 23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Explain how to conduct a range safety briefing.</a:t>
            </a:r>
          </a:p>
          <a:p>
            <a:r>
              <a:rPr lang="en-US" sz="1200" kern="1200" dirty="0">
                <a:solidFill>
                  <a:schemeClr val="tx1"/>
                </a:solidFill>
                <a:effectLst/>
                <a:latin typeface="+mn-lt"/>
                <a:ea typeface="+mn-ea"/>
                <a:cs typeface="+mn-cs"/>
              </a:rPr>
              <a:t>• RSOs learn a simple method of informing range users about what takes place on the range.</a:t>
            </a:r>
          </a:p>
          <a:p>
            <a:r>
              <a:rPr lang="en-US" sz="1200" kern="1200" dirty="0">
                <a:solidFill>
                  <a:schemeClr val="tx1"/>
                </a:solidFill>
                <a:effectLst/>
                <a:latin typeface="+mn-lt"/>
                <a:ea typeface="+mn-ea"/>
                <a:cs typeface="+mn-cs"/>
              </a:rPr>
              <a:t>• Explain procedures that should be implemented during an emergency.</a:t>
            </a:r>
          </a:p>
          <a:p>
            <a:r>
              <a:rPr lang="en-US" sz="1200" kern="1200" dirty="0">
                <a:solidFill>
                  <a:schemeClr val="tx1"/>
                </a:solidFill>
                <a:effectLst/>
                <a:latin typeface="+mn-lt"/>
                <a:ea typeface="+mn-ea"/>
                <a:cs typeface="+mn-cs"/>
              </a:rPr>
              <a:t>• RSOs use a step-by-step approach to handle emergencies by following an emergency response plan.</a:t>
            </a:r>
          </a:p>
          <a:p>
            <a:pPr lvl="1"/>
            <a:r>
              <a:rPr lang="en-US" sz="1200" kern="1200" dirty="0">
                <a:solidFill>
                  <a:schemeClr val="tx1"/>
                </a:solidFill>
                <a:effectLst/>
                <a:latin typeface="+mn-lt"/>
                <a:ea typeface="+mn-ea"/>
                <a:cs typeface="+mn-cs"/>
              </a:rPr>
              <a:t>♦ Demonstrate how to safely unload and correct firearm and air gun stoppages and malfunctions.</a:t>
            </a:r>
          </a:p>
          <a:p>
            <a:r>
              <a:rPr lang="en-US" sz="1200" kern="1200" dirty="0">
                <a:solidFill>
                  <a:schemeClr val="tx1"/>
                </a:solidFill>
                <a:effectLst/>
                <a:latin typeface="+mn-lt"/>
                <a:ea typeface="+mn-ea"/>
                <a:cs typeface="+mn-cs"/>
              </a:rPr>
              <a:t>• The RSO should follow standardized methods to ensure that the range, range equipment, and range conditions are safe and functional.</a:t>
            </a:r>
          </a:p>
          <a:p>
            <a:pPr marL="114300" lvl="0" indent="0" algn="l">
              <a:buSzPct val="75000"/>
              <a:buFont typeface="Wingdings" pitchFamily="2" charset="2"/>
              <a:buNone/>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Clear a Stoppage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Min.                                                                           Cumulative Time:  16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that</a:t>
            </a:r>
            <a:r>
              <a:rPr lang="en-US" sz="1200" kern="1200" dirty="0">
                <a:solidFill>
                  <a:schemeClr val="tx1"/>
                </a:solidFill>
                <a:effectLst/>
                <a:latin typeface="+mn-lt"/>
                <a:ea typeface="+mn-ea"/>
                <a:cs typeface="+mn-cs"/>
              </a:rPr>
              <a:t> you have to know the parts of a gun and what they do before you can properly operate a gun. By knowing the correct gun nomenclature, you can correctly explain how to clear a stoppage.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would the RSO need to know how to operate a gun safely?</a:t>
            </a:r>
          </a:p>
          <a:p>
            <a:r>
              <a:rPr lang="en-US" sz="1200" kern="1200" dirty="0">
                <a:solidFill>
                  <a:schemeClr val="tx1"/>
                </a:solidFill>
                <a:effectLst/>
                <a:latin typeface="+mn-lt"/>
                <a:ea typeface="+mn-ea"/>
                <a:cs typeface="+mn-cs"/>
              </a:rPr>
              <a:t>•    It is hard to explain how to do something if you have never done it yourself!</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 you do with a loaded gun if the shooter has a stoppage?</a:t>
            </a:r>
          </a:p>
          <a:p>
            <a:r>
              <a:rPr lang="en-US" sz="1200" kern="1200" dirty="0">
                <a:solidFill>
                  <a:schemeClr val="tx1"/>
                </a:solidFill>
                <a:effectLst/>
                <a:latin typeface="+mn-lt"/>
                <a:ea typeface="+mn-ea"/>
                <a:cs typeface="+mn-cs"/>
              </a:rPr>
              <a:t>•  First, try to talk the shooter through the process of clearing the stoppage.  If that does not work, you must take control of the gun, demonstrate how to clear it, and return the gun to the shooter.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should a gun be passed from one person to another person?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When passing a gun to another person, you should:</a:t>
            </a:r>
          </a:p>
          <a:p>
            <a:r>
              <a:rPr lang="en-US" sz="1200" kern="1200" dirty="0">
                <a:solidFill>
                  <a:schemeClr val="tx1"/>
                </a:solidFill>
                <a:effectLst/>
                <a:latin typeface="+mn-lt"/>
                <a:ea typeface="+mn-ea"/>
                <a:cs typeface="+mn-cs"/>
              </a:rPr>
              <a:t>• Follow the NRA Safe Gun Handling Rules 1 and 2.</a:t>
            </a:r>
          </a:p>
          <a:p>
            <a:r>
              <a:rPr lang="en-US" sz="1200" kern="1200" dirty="0">
                <a:solidFill>
                  <a:schemeClr val="tx1"/>
                </a:solidFill>
                <a:effectLst/>
                <a:latin typeface="+mn-lt"/>
                <a:ea typeface="+mn-ea"/>
                <a:cs typeface="+mn-cs"/>
              </a:rPr>
              <a:t>• Engage the mechanical safety (if possible).</a:t>
            </a:r>
          </a:p>
          <a:p>
            <a:r>
              <a:rPr lang="en-US" sz="1200" kern="1200" dirty="0">
                <a:solidFill>
                  <a:schemeClr val="tx1"/>
                </a:solidFill>
                <a:effectLst/>
                <a:latin typeface="+mn-lt"/>
                <a:ea typeface="+mn-ea"/>
                <a:cs typeface="+mn-cs"/>
              </a:rPr>
              <a:t>• Unload the gun.</a:t>
            </a:r>
          </a:p>
          <a:p>
            <a:r>
              <a:rPr lang="en-US" sz="1200" kern="1200" dirty="0">
                <a:solidFill>
                  <a:schemeClr val="tx1"/>
                </a:solidFill>
                <a:effectLst/>
                <a:latin typeface="+mn-lt"/>
                <a:ea typeface="+mn-ea"/>
                <a:cs typeface="+mn-cs"/>
              </a:rPr>
              <a:t>• Inspect the action.</a:t>
            </a:r>
          </a:p>
          <a:p>
            <a:r>
              <a:rPr lang="en-US" sz="1200" kern="1200" dirty="0">
                <a:solidFill>
                  <a:schemeClr val="tx1"/>
                </a:solidFill>
                <a:effectLst/>
                <a:latin typeface="+mn-lt"/>
                <a:ea typeface="+mn-ea"/>
                <a:cs typeface="+mn-cs"/>
              </a:rPr>
              <a:t>• Leave the action open.</a:t>
            </a:r>
          </a:p>
          <a:p>
            <a:r>
              <a:rPr lang="en-US" sz="1200" kern="1200" dirty="0">
                <a:solidFill>
                  <a:schemeClr val="tx1"/>
                </a:solidFill>
                <a:effectLst/>
                <a:latin typeface="+mn-lt"/>
                <a:ea typeface="+mn-ea"/>
                <a:cs typeface="+mn-cs"/>
              </a:rPr>
              <a:t>• Pass the gun to the other person.</a:t>
            </a:r>
          </a:p>
          <a:p>
            <a:r>
              <a:rPr lang="en-US" sz="1200" kern="1200" dirty="0">
                <a:solidFill>
                  <a:schemeClr val="tx1"/>
                </a:solidFill>
                <a:effectLst/>
                <a:latin typeface="+mn-lt"/>
                <a:ea typeface="+mn-ea"/>
                <a:cs typeface="+mn-cs"/>
              </a:rPr>
              <a:t>•   Face the person so that he or she can see that the gun is unloaded. Be certain that the person has control of the gun before releasing it.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other person then inspects the gun to confirm that it is unloaded.</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69</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How to Take Control of a Loaded Gun</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4Min.                                                                Cumulative Time: 20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should the RSO know how to take control of a gun from a shooter on the firing line?</a:t>
            </a:r>
          </a:p>
          <a:p>
            <a:r>
              <a:rPr lang="en-US" sz="1200" kern="1200" dirty="0">
                <a:solidFill>
                  <a:schemeClr val="tx1"/>
                </a:solidFill>
                <a:effectLst/>
                <a:latin typeface="+mn-lt"/>
                <a:ea typeface="+mn-ea"/>
                <a:cs typeface="+mn-cs"/>
              </a:rPr>
              <a:t>•SAFETY!   SAFETY!   SAFETY!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Establish your range </a:t>
            </a:r>
            <a:r>
              <a:rPr lang="en-US" sz="1200" kern="1200" dirty="0">
                <a:solidFill>
                  <a:schemeClr val="tx1"/>
                </a:solidFill>
                <a:effectLst/>
                <a:latin typeface="+mn-lt"/>
                <a:ea typeface="+mn-ea"/>
                <a:cs typeface="+mn-cs"/>
              </a:rPr>
              <a:t>(firing line, firing points, downrange area) and </a:t>
            </a:r>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take a gun from the shooter using the above steps.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with</a:t>
            </a:r>
            <a:r>
              <a:rPr lang="en-US" sz="1200" kern="1200" dirty="0">
                <a:solidFill>
                  <a:schemeClr val="tx1"/>
                </a:solidFill>
                <a:effectLst/>
                <a:latin typeface="+mn-lt"/>
                <a:ea typeface="+mn-ea"/>
                <a:cs typeface="+mn-cs"/>
              </a:rPr>
              <a:t> both right- and left-handed shooters using a long gun, then a handgun.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When passing a gun to another person, you should follow:</a:t>
            </a:r>
          </a:p>
          <a:p>
            <a:r>
              <a:rPr lang="en-US" sz="1200" kern="1200" dirty="0">
                <a:solidFill>
                  <a:schemeClr val="tx1"/>
                </a:solidFill>
                <a:effectLst/>
                <a:latin typeface="+mn-lt"/>
                <a:ea typeface="+mn-ea"/>
                <a:cs typeface="+mn-cs"/>
              </a:rPr>
              <a:t>l. NRA Safe Gun Handling Rule #1: </a:t>
            </a:r>
            <a:r>
              <a:rPr lang="en-US" sz="1200" b="1" kern="1200" dirty="0">
                <a:solidFill>
                  <a:schemeClr val="tx1"/>
                </a:solidFill>
                <a:effectLst/>
                <a:latin typeface="+mn-lt"/>
                <a:ea typeface="+mn-ea"/>
                <a:cs typeface="+mn-cs"/>
              </a:rPr>
              <a:t>ALWAYS keep the gun pointed in a safe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NRA Safe Gun Handling Rule #2: </a:t>
            </a:r>
            <a:r>
              <a:rPr lang="en-US" sz="1200" b="1" kern="1200" dirty="0">
                <a:solidFill>
                  <a:schemeClr val="tx1"/>
                </a:solidFill>
                <a:effectLst/>
                <a:latin typeface="+mn-lt"/>
                <a:ea typeface="+mn-ea"/>
                <a:cs typeface="+mn-cs"/>
              </a:rPr>
              <a:t>ALWAYS keep your finger off the trigger until ready to shoot, </a:t>
            </a:r>
            <a:r>
              <a:rPr lang="en-US" sz="1200" kern="1200" dirty="0">
                <a:solidFill>
                  <a:schemeClr val="tx1"/>
                </a:solidFill>
                <a:effectLst/>
                <a:latin typeface="+mn-lt"/>
                <a:ea typeface="+mn-ea"/>
                <a:cs typeface="+mn-cs"/>
              </a:rPr>
              <a:t>and</a:t>
            </a:r>
          </a:p>
          <a:p>
            <a:r>
              <a:rPr lang="en-US" sz="1200" kern="1200" dirty="0">
                <a:solidFill>
                  <a:schemeClr val="tx1"/>
                </a:solidFill>
                <a:effectLst/>
                <a:latin typeface="+mn-lt"/>
                <a:ea typeface="+mn-ea"/>
                <a:cs typeface="+mn-cs"/>
              </a:rPr>
              <a:t>3. Engage the mechanical safety (if possible).</a:t>
            </a:r>
          </a:p>
          <a:p>
            <a:r>
              <a:rPr lang="en-US" sz="1200" kern="1200" dirty="0">
                <a:solidFill>
                  <a:schemeClr val="tx1"/>
                </a:solidFill>
                <a:effectLst/>
                <a:latin typeface="+mn-lt"/>
                <a:ea typeface="+mn-ea"/>
                <a:cs typeface="+mn-cs"/>
              </a:rPr>
              <a:t>4. Remove the ammunition source (magazine or ammunition from tube).  If you remove an inner magazine tube assembly, do not put your hand in front of the muzzle.</a:t>
            </a:r>
          </a:p>
          <a:p>
            <a:r>
              <a:rPr lang="en-US" sz="1200" kern="1200" dirty="0">
                <a:solidFill>
                  <a:schemeClr val="tx1"/>
                </a:solidFill>
                <a:effectLst/>
                <a:latin typeface="+mn-lt"/>
                <a:ea typeface="+mn-ea"/>
                <a:cs typeface="+mn-cs"/>
              </a:rPr>
              <a:t>5. Open the action.</a:t>
            </a:r>
          </a:p>
          <a:p>
            <a:r>
              <a:rPr lang="en-US" sz="1200" kern="1200" dirty="0">
                <a:solidFill>
                  <a:schemeClr val="tx1"/>
                </a:solidFill>
                <a:effectLst/>
                <a:latin typeface="+mn-lt"/>
                <a:ea typeface="+mn-ea"/>
                <a:cs typeface="+mn-cs"/>
              </a:rPr>
              <a:t>6. Physically and visually inspect the action, chamber, and magazine areas.</a:t>
            </a:r>
          </a:p>
          <a:p>
            <a:r>
              <a:rPr lang="en-US" sz="1200" kern="1200" dirty="0">
                <a:solidFill>
                  <a:schemeClr val="tx1"/>
                </a:solidFill>
                <a:effectLst/>
                <a:latin typeface="+mn-lt"/>
                <a:ea typeface="+mn-ea"/>
                <a:cs typeface="+mn-cs"/>
              </a:rPr>
              <a:t>7. Leave the action open and be sure the mechanical safety is engaged (if possible).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CRSO's option: Slides VI-7 and VI-8 may be moved and taught just prior to the exercise at Slide VI•28.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70</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Action Types The RSO May Have to Clear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Min.                                          Cumulative Time: 24 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many of you already know how to operate all six action types?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many have already cleared stoppages from all six action types?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students to share their range experiences with the class.</a:t>
            </a:r>
          </a:p>
        </p:txBody>
      </p:sp>
      <p:sp>
        <p:nvSpPr>
          <p:cNvPr id="4" name="Slide Number Placeholder 3"/>
          <p:cNvSpPr>
            <a:spLocks noGrp="1"/>
          </p:cNvSpPr>
          <p:nvPr>
            <p:ph type="sldNum" sz="quarter" idx="10"/>
          </p:nvPr>
        </p:nvSpPr>
        <p:spPr/>
        <p:txBody>
          <a:bodyPr/>
          <a:lstStyle/>
          <a:p>
            <a:fld id="{AA43BB91-983C-4022-8984-084D59186CA2}" type="slidenum">
              <a:rPr lang="en-US" smtClean="0"/>
              <a:pPr/>
              <a:t>71</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rPr>
              <a:t>General Rules for Unloading Long Guns</a:t>
            </a:r>
          </a:p>
          <a:p>
            <a:pPr marL="400050" indent="-400050" algn="l">
              <a:lnSpc>
                <a:spcPct val="90000"/>
              </a:lnSpc>
              <a:buFont typeface="Wingdings" pitchFamily="2" charset="2"/>
              <a:buNone/>
            </a:pPr>
            <a:endParaRPr lang="en-US" sz="1200" i="0"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 Min.	Cumulative Time: 31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Does anyone have a different way of unloading a long gun?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There may be several different safe ways to unload a specific gun.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would you remove the ammunition source before opening the action?</a:t>
            </a:r>
          </a:p>
          <a:p>
            <a:r>
              <a:rPr lang="en-US" sz="1200" kern="1200" dirty="0">
                <a:solidFill>
                  <a:schemeClr val="tx1"/>
                </a:solidFill>
                <a:effectLst/>
                <a:latin typeface="+mn-lt"/>
                <a:ea typeface="+mn-ea"/>
                <a:cs typeface="+mn-cs"/>
              </a:rPr>
              <a:t>•  If you remove the magazine before opening the action, you will not accidentally chamber a cartridge.</a:t>
            </a:r>
          </a:p>
          <a:p>
            <a:r>
              <a:rPr lang="en-US" sz="1200" kern="1200" dirty="0">
                <a:solidFill>
                  <a:schemeClr val="tx1"/>
                </a:solidFill>
                <a:effectLst/>
                <a:latin typeface="+mn-lt"/>
                <a:ea typeface="+mn-ea"/>
                <a:cs typeface="+mn-cs"/>
              </a:rPr>
              <a:t>•  When you pick up any gun, you must first determine its status. Is it loaded or unloaded?  To check the status of the gun, you must first remove the ammunition source.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Steps to unloading long guns: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NRA Safe Gun Handling Rule #1: </a:t>
            </a:r>
            <a:r>
              <a:rPr lang="en-US" sz="1200" b="1" kern="1200" dirty="0">
                <a:solidFill>
                  <a:schemeClr val="tx1"/>
                </a:solidFill>
                <a:effectLst/>
                <a:latin typeface="+mn-lt"/>
                <a:ea typeface="+mn-ea"/>
                <a:cs typeface="+mn-cs"/>
              </a:rPr>
              <a:t>ALWAYS keep the gun pointed in a safe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NRA Safe Gun Handling Rule #2: </a:t>
            </a:r>
            <a:r>
              <a:rPr lang="en-US" sz="1200" b="1" kern="1200" dirty="0">
                <a:solidFill>
                  <a:schemeClr val="tx1"/>
                </a:solidFill>
                <a:effectLst/>
                <a:latin typeface="+mn-lt"/>
                <a:ea typeface="+mn-ea"/>
                <a:cs typeface="+mn-cs"/>
              </a:rPr>
              <a:t>ALWAYS keep your finger off the trigger until ready to shoot.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Engage the mechanical safety (if possible).</a:t>
            </a:r>
          </a:p>
          <a:p>
            <a:r>
              <a:rPr lang="en-US" sz="1200" kern="1200" dirty="0">
                <a:solidFill>
                  <a:schemeClr val="tx1"/>
                </a:solidFill>
                <a:effectLst/>
                <a:latin typeface="+mn-lt"/>
                <a:ea typeface="+mn-ea"/>
                <a:cs typeface="+mn-cs"/>
              </a:rPr>
              <a:t>4. Remove the ammunition source (magazine or ammunition from tube).  If you remove an inner magazine tube assembly, do not put your hand in front of the muzzle.</a:t>
            </a:r>
          </a:p>
          <a:p>
            <a:r>
              <a:rPr lang="en-US" sz="1200" kern="1200" dirty="0">
                <a:solidFill>
                  <a:schemeClr val="tx1"/>
                </a:solidFill>
                <a:effectLst/>
                <a:latin typeface="+mn-lt"/>
                <a:ea typeface="+mn-ea"/>
                <a:cs typeface="+mn-cs"/>
              </a:rPr>
              <a:t>5. Open the action.</a:t>
            </a:r>
          </a:p>
          <a:p>
            <a:r>
              <a:rPr lang="en-US" sz="1200" kern="1200" dirty="0">
                <a:solidFill>
                  <a:schemeClr val="tx1"/>
                </a:solidFill>
                <a:effectLst/>
                <a:latin typeface="+mn-lt"/>
                <a:ea typeface="+mn-ea"/>
                <a:cs typeface="+mn-cs"/>
              </a:rPr>
              <a:t>6. Physically and visually inspect the action, chamber and magazine areas.</a:t>
            </a:r>
          </a:p>
          <a:p>
            <a:r>
              <a:rPr lang="en-US" sz="1200" kern="1200" dirty="0">
                <a:solidFill>
                  <a:schemeClr val="tx1"/>
                </a:solidFill>
                <a:effectLst/>
                <a:latin typeface="+mn-lt"/>
                <a:ea typeface="+mn-ea"/>
                <a:cs typeface="+mn-cs"/>
              </a:rPr>
              <a:t>7. Leave the action open and be sure the mechanical safety is engaged (if possible).</a:t>
            </a:r>
          </a:p>
          <a:p>
            <a:r>
              <a:rPr lang="en-US" sz="1200" i="1" kern="1200" dirty="0">
                <a:solidFill>
                  <a:schemeClr val="tx1"/>
                </a:solidFill>
                <a:effectLst/>
                <a:latin typeface="+mn-lt"/>
                <a:ea typeface="+mn-ea"/>
                <a:cs typeface="+mn-cs"/>
              </a:rPr>
              <a:t>Always follow the manufacturer s instructions on how to load and unload Doing so could help prevent damage to the gun.</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72</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Empty Magazines, Cylinders &amp; Guns</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Cumulative Time: 34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i="1" kern="1200" dirty="0">
                <a:solidFill>
                  <a:schemeClr val="tx1"/>
                </a:solidFill>
                <a:effectLst/>
                <a:latin typeface="+mn-lt"/>
                <a:ea typeface="+mn-ea"/>
                <a:cs typeface="+mn-cs"/>
              </a:rPr>
              <a:t>Always count the cartridges you empty out of the magazine.  Make sure the total matches the number used to fill the magazine minus those that have been fired or are still chambered.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guns have the magazines built right into the actions. These actions empty the magazine and unload the gun at the same time, e.g., a gun that is loaded through the side of the receiver or has a blind magazine (magazine without removable bottom).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Use only dummy cartridges or shotshells for classroom demonstrations. </a:t>
            </a:r>
            <a:r>
              <a:rPr lang="en-US" sz="1200" i="1" kern="1200" dirty="0">
                <a:solidFill>
                  <a:schemeClr val="tx1"/>
                </a:solidFill>
                <a:effectLst/>
                <a:latin typeface="+mn-lt"/>
                <a:ea typeface="+mn-ea"/>
                <a:cs typeface="+mn-cs"/>
              </a:rPr>
              <a:t>Remember the NRA Safe Gun Handling Rules when emptying or removing magazines. </a:t>
            </a:r>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empty:</a:t>
            </a:r>
          </a:p>
          <a:p>
            <a:r>
              <a:rPr lang="en-US" sz="1200" b="1" kern="1200" dirty="0">
                <a:solidFill>
                  <a:schemeClr val="tx1"/>
                </a:solidFill>
                <a:effectLst/>
                <a:latin typeface="+mn-lt"/>
                <a:ea typeface="+mn-ea"/>
                <a:cs typeface="+mn-cs"/>
              </a:rPr>
              <a:t>•  Built-in (blind) magazines: </a:t>
            </a:r>
            <a:r>
              <a:rPr lang="en-US" sz="1200" kern="1200" dirty="0">
                <a:solidFill>
                  <a:schemeClr val="tx1"/>
                </a:solidFill>
                <a:effectLst/>
                <a:latin typeface="+mn-lt"/>
                <a:ea typeface="+mn-ea"/>
                <a:cs typeface="+mn-cs"/>
              </a:rPr>
              <a:t>Work the action until the magazine is empty.</a:t>
            </a:r>
          </a:p>
          <a:p>
            <a:r>
              <a:rPr lang="en-US" sz="1200" b="1" kern="1200" dirty="0">
                <a:solidFill>
                  <a:schemeClr val="tx1"/>
                </a:solidFill>
                <a:effectLst/>
                <a:latin typeface="+mn-lt"/>
                <a:ea typeface="+mn-ea"/>
                <a:cs typeface="+mn-cs"/>
              </a:rPr>
              <a:t>•  Magazines with hinged floor plates: </a:t>
            </a:r>
            <a:r>
              <a:rPr lang="en-US" sz="1200" kern="1200" dirty="0">
                <a:solidFill>
                  <a:schemeClr val="tx1"/>
                </a:solidFill>
                <a:effectLst/>
                <a:latin typeface="+mn-lt"/>
                <a:ea typeface="+mn-ea"/>
                <a:cs typeface="+mn-cs"/>
              </a:rPr>
              <a:t>Release floor plate to open magazine; allow cartridges to fall free of magazine.</a:t>
            </a:r>
          </a:p>
          <a:p>
            <a:r>
              <a:rPr lang="en-US" sz="1200" b="1" kern="1200" dirty="0">
                <a:solidFill>
                  <a:schemeClr val="tx1"/>
                </a:solidFill>
                <a:effectLst/>
                <a:latin typeface="+mn-lt"/>
                <a:ea typeface="+mn-ea"/>
                <a:cs typeface="+mn-cs"/>
              </a:rPr>
              <a:t>•  Removable box magazines: </a:t>
            </a:r>
            <a:r>
              <a:rPr lang="en-US" sz="1200" kern="1200" dirty="0">
                <a:solidFill>
                  <a:schemeClr val="tx1"/>
                </a:solidFill>
                <a:effectLst/>
                <a:latin typeface="+mn-lt"/>
                <a:ea typeface="+mn-ea"/>
                <a:cs typeface="+mn-cs"/>
              </a:rPr>
              <a:t>Press magazine release; pull magazine free of rifle; strip the cartridges out of the magazine.</a:t>
            </a:r>
          </a:p>
          <a:p>
            <a:r>
              <a:rPr lang="en-US" sz="1200" b="1" kern="1200" dirty="0">
                <a:solidFill>
                  <a:schemeClr val="tx1"/>
                </a:solidFill>
                <a:effectLst/>
                <a:latin typeface="+mn-lt"/>
                <a:ea typeface="+mn-ea"/>
                <a:cs typeface="+mn-cs"/>
              </a:rPr>
              <a:t>•  Tube magazines: </a:t>
            </a:r>
            <a:r>
              <a:rPr lang="en-US" sz="1200" kern="1200" dirty="0">
                <a:solidFill>
                  <a:schemeClr val="tx1"/>
                </a:solidFill>
                <a:effectLst/>
                <a:latin typeface="+mn-lt"/>
                <a:ea typeface="+mn-ea"/>
                <a:cs typeface="+mn-cs"/>
              </a:rPr>
              <a:t>Pull the inner magazine tube assembly completely out of the magazine tube (KEEP YOUR FINGERS AWAY FROM THE MUZZLE).  Pour the cartridges out of the magazine.</a:t>
            </a:r>
          </a:p>
          <a:p>
            <a:r>
              <a:rPr lang="en-US" sz="1200" b="1" kern="1200" dirty="0">
                <a:solidFill>
                  <a:schemeClr val="tx1"/>
                </a:solidFill>
                <a:effectLst/>
                <a:latin typeface="+mn-lt"/>
                <a:ea typeface="+mn-ea"/>
                <a:cs typeface="+mn-cs"/>
              </a:rPr>
              <a:t>•  Cylinders: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•Single action: Half cocking the hammer maybe necessary to rotate the cylinder; open the loading gate; rotate the cylinder to align with the ejector rod and push cartridges out of the cylinder.</a:t>
            </a:r>
          </a:p>
          <a:p>
            <a:pPr lvl="1"/>
            <a:r>
              <a:rPr lang="en-US" sz="1200" kern="1200" dirty="0">
                <a:solidFill>
                  <a:schemeClr val="tx1"/>
                </a:solidFill>
                <a:effectLst/>
                <a:latin typeface="+mn-lt"/>
                <a:ea typeface="+mn-ea"/>
                <a:cs typeface="+mn-cs"/>
              </a:rPr>
              <a:t>·Double action: Activate the cylinder release; swing the cylinder out of the frame and eject the cartridges from the chambers with the ejection rod.</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73</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Loading a Gun</a:t>
            </a:r>
          </a:p>
          <a:p>
            <a:endParaRPr lang="en-US" sz="1200" b="1" dirty="0">
              <a:solidFill>
                <a:schemeClr val="tx1"/>
              </a:solidFill>
              <a:effectLst>
                <a:outerShdw blurRad="38100" dist="38100" dir="2700000" algn="tl">
                  <a:srgbClr val="000000">
                    <a:alpha val="43137"/>
                  </a:srgbClr>
                </a:outerShdw>
              </a:effectLst>
            </a:endParaRPr>
          </a:p>
          <a:p>
            <a:r>
              <a:rPr lang="en-US" sz="1200" dirty="0">
                <a:solidFill>
                  <a:schemeClr val="tx1"/>
                </a:solidFill>
                <a:effectLst>
                  <a:outerShdw blurRad="38100" dist="38100" dir="2700000" algn="tl">
                    <a:srgbClr val="000000">
                      <a:alpha val="43137"/>
                    </a:srgbClr>
                  </a:outerShdw>
                </a:effectLst>
              </a:rPr>
              <a:t>1</a:t>
            </a:r>
            <a:r>
              <a:rPr lang="en-US" sz="1200" kern="1200" dirty="0">
                <a:solidFill>
                  <a:schemeClr val="tx1"/>
                </a:solidFill>
                <a:effectLst/>
                <a:latin typeface="+mn-lt"/>
                <a:ea typeface="+mn-ea"/>
                <a:cs typeface="+mn-cs"/>
              </a:rPr>
              <a:t>2 Min.                                                </a:t>
            </a:r>
            <a:r>
              <a:rPr lang="en-US" sz="1200" b="1" kern="1200" dirty="0">
                <a:solidFill>
                  <a:schemeClr val="tx1"/>
                </a:solidFill>
                <a:effectLst/>
                <a:latin typeface="+mn-lt"/>
                <a:ea typeface="+mn-ea"/>
                <a:cs typeface="+mn-cs"/>
              </a:rPr>
              <a:t>Cumulative Time: 36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These six steps are the general steps used in load most guns.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loading the rifle. </a:t>
            </a:r>
            <a:r>
              <a:rPr lang="en-US" sz="1200" b="1" kern="1200" dirty="0">
                <a:solidFill>
                  <a:schemeClr val="tx1"/>
                </a:solidFill>
                <a:effectLst/>
                <a:latin typeface="+mn-lt"/>
                <a:ea typeface="+mn-ea"/>
                <a:cs typeface="+mn-cs"/>
              </a:rPr>
              <a:t>NO LIVE AMMUNITION IN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CLASSROOM.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ALWAYS point the gun in a safe direction.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safe direction in the classroom and why?</a:t>
            </a:r>
          </a:p>
          <a:p>
            <a:r>
              <a:rPr lang="en-US" sz="1200" b="1" kern="1200" dirty="0">
                <a:solidFill>
                  <a:schemeClr val="tx1"/>
                </a:solidFill>
                <a:effectLst/>
                <a:latin typeface="+mn-lt"/>
                <a:ea typeface="+mn-ea"/>
                <a:cs typeface="+mn-cs"/>
              </a:rPr>
              <a:t>•    Explain </a:t>
            </a:r>
            <a:r>
              <a:rPr lang="en-US" sz="1200" kern="1200" dirty="0">
                <a:solidFill>
                  <a:schemeClr val="tx1"/>
                </a:solidFill>
                <a:effectLst/>
                <a:latin typeface="+mn-lt"/>
                <a:ea typeface="+mn-ea"/>
                <a:cs typeface="+mn-cs"/>
              </a:rPr>
              <a:t>the NRA first rule of safe gun handling.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ALWAYS keep your finger off the trigger until ready to shoot. Ask: </a:t>
            </a:r>
            <a:r>
              <a:rPr lang="en-US" sz="1200" kern="1200" dirty="0">
                <a:solidFill>
                  <a:schemeClr val="tx1"/>
                </a:solidFill>
                <a:effectLst/>
                <a:latin typeface="+mn-lt"/>
                <a:ea typeface="+mn-ea"/>
                <a:cs typeface="+mn-cs"/>
              </a:rPr>
              <a:t>Where do you put your finger?</a:t>
            </a:r>
          </a:p>
          <a:p>
            <a:r>
              <a:rPr lang="en-US" sz="1200" kern="1200" dirty="0">
                <a:solidFill>
                  <a:schemeClr val="tx1"/>
                </a:solidFill>
                <a:effectLst/>
                <a:latin typeface="+mn-lt"/>
                <a:ea typeface="+mn-ea"/>
                <a:cs typeface="+mn-cs"/>
              </a:rPr>
              <a:t>•  The finger is straight and along the action.</a:t>
            </a:r>
          </a:p>
          <a:p>
            <a:r>
              <a:rPr lang="en-US" sz="1200" b="1" kern="1200" dirty="0">
                <a:solidFill>
                  <a:schemeClr val="tx1"/>
                </a:solidFill>
                <a:effectLst/>
                <a:latin typeface="+mn-lt"/>
                <a:ea typeface="+mn-ea"/>
                <a:cs typeface="+mn-cs"/>
              </a:rPr>
              <a:t>•  Explain </a:t>
            </a:r>
            <a:r>
              <a:rPr lang="en-US" sz="1200" kern="1200" dirty="0">
                <a:solidFill>
                  <a:schemeClr val="tx1"/>
                </a:solidFill>
                <a:effectLst/>
                <a:latin typeface="+mn-lt"/>
                <a:ea typeface="+mn-ea"/>
                <a:cs typeface="+mn-cs"/>
              </a:rPr>
              <a:t>the NRA second rule of safe gun handling.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Engage the mechanical safety (if possible).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Can the safety be engaged on all guns during the loading process?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Explain </a:t>
            </a:r>
            <a:r>
              <a:rPr lang="en-US" sz="1200" kern="1200" dirty="0">
                <a:solidFill>
                  <a:schemeClr val="tx1"/>
                </a:solidFill>
                <a:effectLst/>
                <a:latin typeface="+mn-lt"/>
                <a:ea typeface="+mn-ea"/>
                <a:cs typeface="+mn-cs"/>
              </a:rPr>
              <a:t>The design of the guns will affect whether the safety can be engaged.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Insert the ammunition source.</a:t>
            </a:r>
          </a:p>
          <a:p>
            <a:r>
              <a:rPr lang="en-US" sz="1200" kern="1200" dirty="0">
                <a:solidFill>
                  <a:schemeClr val="tx1"/>
                </a:solidFill>
                <a:effectLst/>
                <a:latin typeface="+mn-lt"/>
                <a:ea typeface="+mn-ea"/>
                <a:cs typeface="+mn-cs"/>
              </a:rPr>
              <a:t>•  Do not put your hand in front of the muzzle.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Open the action and chamber a cartridge.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Close the action and engage the mechanical safety.</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74</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Fill Magazines and Cylinders</a:t>
            </a:r>
          </a:p>
          <a:p>
            <a:endParaRPr lang="en-US" sz="1200" b="0"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Cumulative Time: 39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r>
              <a:rPr lang="en-US" sz="1200" i="1" kern="1200" dirty="0">
                <a:solidFill>
                  <a:schemeClr val="tx1"/>
                </a:solidFill>
                <a:effectLst/>
                <a:latin typeface="+mn-lt"/>
                <a:ea typeface="+mn-ea"/>
                <a:cs typeface="+mn-cs"/>
              </a:rPr>
              <a:t>Always count the number of cartridges you insert into the magazine and fire.  When you unload and empty the magazine, all cartridges should be accounted for.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Remember the NRA Safe Gun Handling Rules when emptying or removing magazines.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Demonstrate: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 you fill a built-in magazine?</a:t>
            </a:r>
          </a:p>
          <a:p>
            <a:r>
              <a:rPr lang="en-US" sz="1200" b="1" kern="1200" dirty="0">
                <a:solidFill>
                  <a:schemeClr val="tx1"/>
                </a:solidFill>
                <a:effectLst/>
                <a:latin typeface="+mn-lt"/>
                <a:ea typeface="+mn-ea"/>
                <a:cs typeface="+mn-cs"/>
              </a:rPr>
              <a:t>•  Bolt action with built-in magazine:  </a:t>
            </a:r>
            <a:r>
              <a:rPr lang="en-US" sz="1200" kern="1200" dirty="0">
                <a:solidFill>
                  <a:schemeClr val="tx1"/>
                </a:solidFill>
                <a:effectLst/>
                <a:latin typeface="+mn-lt"/>
                <a:ea typeface="+mn-ea"/>
                <a:cs typeface="+mn-cs"/>
              </a:rPr>
              <a:t>Open the action; insert the cartridges into the top of the magazine; push down on the top cartridge; push the bolt forward over top of the cartridge; close the bolt on an empty chamber.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 you fill a box magazine and insert it into the firearm?</a:t>
            </a:r>
          </a:p>
          <a:p>
            <a:r>
              <a:rPr lang="en-US" sz="1200" b="1" kern="1200" dirty="0">
                <a:solidFill>
                  <a:schemeClr val="tx1"/>
                </a:solidFill>
                <a:effectLst/>
                <a:latin typeface="+mn-lt"/>
                <a:ea typeface="+mn-ea"/>
                <a:cs typeface="+mn-cs"/>
              </a:rPr>
              <a:t>•  Removable box magazine:  </a:t>
            </a:r>
            <a:r>
              <a:rPr lang="en-US" sz="1200" kern="1200" dirty="0">
                <a:solidFill>
                  <a:schemeClr val="tx1"/>
                </a:solidFill>
                <a:effectLst/>
                <a:latin typeface="+mn-lt"/>
                <a:ea typeface="+mn-ea"/>
                <a:cs typeface="+mn-cs"/>
              </a:rPr>
              <a:t>Insert the cartridges into the top of the magazine; insert the magazine into the magazine well; pull on the magazine to ensure it is locked in place.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 you fill a tube magazine?</a:t>
            </a:r>
          </a:p>
          <a:p>
            <a:r>
              <a:rPr lang="en-US" sz="1200" b="1" kern="1200" dirty="0">
                <a:solidFill>
                  <a:schemeClr val="tx1"/>
                </a:solidFill>
                <a:effectLst/>
                <a:latin typeface="+mn-lt"/>
                <a:ea typeface="+mn-ea"/>
                <a:cs typeface="+mn-cs"/>
              </a:rPr>
              <a:t>•  Tube magazine: </a:t>
            </a:r>
            <a:r>
              <a:rPr lang="en-US" sz="1200" kern="1200" dirty="0">
                <a:solidFill>
                  <a:schemeClr val="tx1"/>
                </a:solidFill>
                <a:effectLst/>
                <a:latin typeface="+mn-lt"/>
                <a:ea typeface="+mn-ea"/>
                <a:cs typeface="+mn-cs"/>
              </a:rPr>
              <a:t>Pull the inner magazine tube assembly until its bottom is above the loading port in the tube (KEEP YOUR FINGERS AWAY FROM THE MUZZLE); insert cartridges into the tube.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 you load a cylinder?</a:t>
            </a:r>
          </a:p>
          <a:p>
            <a:r>
              <a:rPr lang="en-US" sz="1200" b="1" kern="1200" dirty="0">
                <a:solidFill>
                  <a:schemeClr val="tx1"/>
                </a:solidFill>
                <a:effectLst/>
                <a:latin typeface="+mn-lt"/>
                <a:ea typeface="+mn-ea"/>
                <a:cs typeface="+mn-cs"/>
              </a:rPr>
              <a:t>•  Cylinders:  </a:t>
            </a:r>
            <a:r>
              <a:rPr lang="en-US" sz="1200" kern="1200" dirty="0">
                <a:solidFill>
                  <a:schemeClr val="tx1"/>
                </a:solidFill>
                <a:effectLst/>
                <a:latin typeface="+mn-lt"/>
                <a:ea typeface="+mn-ea"/>
                <a:cs typeface="+mn-cs"/>
              </a:rPr>
              <a:t>Single action: Half cocking the hammer maybe necessary to the rotate cylinder, open the loading gate, rotate the cylinder to align an empty chamber with the loading port, insert a cartridge into a chamber, rotate the cylinder, load cartridges into remaining cylinders and close the loading gate.  Double action: Activate the cylinder release, swing the cylinder out of the frame, insert cartridges into chambers, swing the cylinder back into the frame.</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75</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200" b="1" dirty="0">
                <a:solidFill>
                  <a:srgbClr val="FF0000"/>
                </a:solidFill>
                <a:effectLst>
                  <a:outerShdw blurRad="38100" dist="38100" dir="2700000" algn="tl">
                    <a:srgbClr val="000000">
                      <a:alpha val="43137"/>
                    </a:srgbClr>
                  </a:outerShdw>
                </a:effectLst>
              </a:rPr>
              <a:t>Bolt Action</a:t>
            </a:r>
          </a:p>
          <a:p>
            <a:endParaRPr lang="en-US" sz="1200" b="1" dirty="0">
              <a:solidFill>
                <a:srgbClr val="FF0000"/>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6Min.                                                                Cumulative Time:  45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Each action type has its own slide to illustrate how it functions.  Students can refer to NRA Basic Handbooks for more information on specific action types.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the parts of a long gun in general, and note the purpose of each part.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you use a firearm to demonstrate, be sure to have a second person inspect it.</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Use only dummy cartridges or dummy shotshells for classroom demonstrations.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bolt action work?</a:t>
            </a:r>
          </a:p>
          <a:p>
            <a:r>
              <a:rPr lang="en-US" sz="1200" kern="1200" dirty="0">
                <a:solidFill>
                  <a:schemeClr val="tx1"/>
                </a:solidFill>
                <a:effectLst/>
                <a:latin typeface="+mn-lt"/>
                <a:ea typeface="+mn-ea"/>
                <a:cs typeface="+mn-cs"/>
              </a:rPr>
              <a:t>•  The bolt is lifted up and pulled completely to the rear. A round of ammunition is inserted into the receiver. When the bolt is pushed forward, the cartridge is fed into the chamber. As the bolt is lowered, the action is locked closed.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operate a bolt action by loading and unloading it.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bolt-action firearms and how did you clear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Types of stoppages include:  (If not already introduced by the class, cover the two stoppages below.)</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Double-feed: </a:t>
            </a:r>
            <a:r>
              <a:rPr lang="en-US" sz="1200" kern="1200" dirty="0">
                <a:solidFill>
                  <a:schemeClr val="tx1"/>
                </a:solidFill>
                <a:effectLst/>
                <a:latin typeface="+mn-lt"/>
                <a:ea typeface="+mn-ea"/>
                <a:cs typeface="+mn-cs"/>
              </a:rPr>
              <a:t>The bolt pushes a second cartridge into the chamber, wedging two together and jamming the gun.</a:t>
            </a:r>
          </a:p>
          <a:p>
            <a:r>
              <a:rPr lang="en-US" sz="1200" kern="1200" dirty="0">
                <a:solidFill>
                  <a:schemeClr val="tx1"/>
                </a:solidFill>
                <a:effectLst/>
                <a:latin typeface="+mn-lt"/>
                <a:ea typeface="+mn-ea"/>
                <a:cs typeface="+mn-cs"/>
              </a:rPr>
              <a:t>•   Clearing stoppage: Follow NRA Safe Gun Handling Rules 1 and 2; remove the magazine and work the action several times to work the cartridge loose. If that fails, use your fingers to unwedge the cartridges.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Casing stuck </a:t>
            </a:r>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chamber:  </a:t>
            </a:r>
            <a:r>
              <a:rPr lang="en-US" sz="1200" kern="1200" dirty="0">
                <a:solidFill>
                  <a:schemeClr val="tx1"/>
                </a:solidFill>
                <a:effectLst/>
                <a:latin typeface="+mn-lt"/>
                <a:ea typeface="+mn-ea"/>
                <a:cs typeface="+mn-cs"/>
              </a:rPr>
              <a:t>The fired cartridge casing will not extract from the chamber. </a:t>
            </a: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 case might not really be stuck in the chamber if the extractor is broken or not functioning properly.</a:t>
            </a:r>
          </a:p>
          <a:p>
            <a:r>
              <a:rPr lang="en-US" sz="1200" kern="1200" dirty="0">
                <a:solidFill>
                  <a:schemeClr val="tx1"/>
                </a:solidFill>
                <a:effectLst/>
                <a:latin typeface="+mn-lt"/>
                <a:ea typeface="+mn-ea"/>
                <a:cs typeface="+mn-cs"/>
              </a:rPr>
              <a:t>•   Clearing stoppage: Follow NRA Safe Gun Handling Rules 1 and 2; look at the primer to see if it has been hit by the firing pin--confirm whether you are dealing with a live or fired cartridge. Work the bolt several times easily and firmly.  If that fails, fire the live cartridge downrange and use a cleaning rod from the muzzle end to push the casing out.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Whenever you handle anyone's firearm, you must be careful not to damage it or hurt yourself with any tool used to clear the firearm.  If you damage a firearm you may end up paying for the repairs</a:t>
            </a:r>
            <a:r>
              <a:rPr lang="en-US" b="0" u="none" baseline="0" dirty="0"/>
              <a:t>.</a:t>
            </a:r>
            <a:endParaRPr lang="en-US" b="1"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76</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dirty="0">
                <a:solidFill>
                  <a:schemeClr val="tx1"/>
                </a:solidFill>
                <a:effectLst>
                  <a:outerShdw blurRad="38100" dist="38100" dir="2700000" algn="tl">
                    <a:srgbClr val="000000">
                      <a:alpha val="43137"/>
                    </a:srgbClr>
                  </a:outerShdw>
                </a:effectLst>
                <a:latin typeface="+mn-lt"/>
              </a:rPr>
              <a:t>Lever Action</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4Min.                                                                  Cumulative Time:  49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parts are unique to a lever-action gun? How do they 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parts of a lever action that were not covered in the overview of the long gun. Note the purpose of each part.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lever action work?</a:t>
            </a:r>
          </a:p>
          <a:p>
            <a:r>
              <a:rPr lang="en-US" sz="1200" kern="1200" dirty="0">
                <a:solidFill>
                  <a:schemeClr val="tx1"/>
                </a:solidFill>
                <a:effectLst/>
                <a:latin typeface="+mn-lt"/>
                <a:ea typeface="+mn-ea"/>
                <a:cs typeface="+mn-cs"/>
              </a:rPr>
              <a:t>•  A lever-action rifle is opened by pushing the cocking lever downward and forward, away from the stock. It is closed by returning the lever back to its original position.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operate a lever action by loading and unloading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Types of stoppages:</a:t>
            </a:r>
          </a:p>
          <a:p>
            <a:r>
              <a:rPr lang="en-US" sz="1200" b="1" kern="1200" dirty="0">
                <a:solidFill>
                  <a:schemeClr val="tx1"/>
                </a:solidFill>
                <a:effectLst/>
                <a:latin typeface="+mn-lt"/>
                <a:ea typeface="+mn-ea"/>
                <a:cs typeface="+mn-cs"/>
              </a:rPr>
              <a:t>•  Double-feed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fired casing stuck in chamber.  </a:t>
            </a:r>
            <a:r>
              <a:rPr lang="en-US" sz="1200" kern="1200" dirty="0">
                <a:solidFill>
                  <a:schemeClr val="tx1"/>
                </a:solidFill>
                <a:effectLst/>
                <a:latin typeface="+mn-lt"/>
                <a:ea typeface="+mn-ea"/>
                <a:cs typeface="+mn-cs"/>
              </a:rPr>
              <a:t>(If not already introduced by the class, cover these stoppages. The procedures are the same as for the bolt action.)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clearing</a:t>
            </a:r>
            <a:r>
              <a:rPr lang="en-US" sz="1200" kern="1200" dirty="0">
                <a:solidFill>
                  <a:schemeClr val="tx1"/>
                </a:solidFill>
                <a:effectLst/>
                <a:latin typeface="+mn-lt"/>
                <a:ea typeface="+mn-ea"/>
                <a:cs typeface="+mn-cs"/>
              </a:rPr>
              <a:t> the double-feed and the stuck case. Use the same procedure as in the bolt-action demonstration. You may not need to repeat this demonstration unless the class is having trouble understanding the steps</a:t>
            </a:r>
            <a:endParaRPr lang="en-US" sz="1200"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77</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latin typeface="+mn-lt"/>
              </a:rPr>
              <a:t>Pump Action</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4Min.                                                          Cumulative Time:  53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parts are unique to a pump action? How do they 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parts of a slide or pump action that were not covered in the overview of the long gun. Note the purpose of each part.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pump action work?</a:t>
            </a:r>
          </a:p>
          <a:p>
            <a:r>
              <a:rPr lang="en-US" sz="1200" kern="1200" dirty="0">
                <a:solidFill>
                  <a:schemeClr val="tx1"/>
                </a:solidFill>
                <a:effectLst/>
                <a:latin typeface="+mn-lt"/>
                <a:ea typeface="+mn-ea"/>
                <a:cs typeface="+mn-cs"/>
              </a:rPr>
              <a:t>•    The forearm of the stock is pumped back and forth to open and close the action.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operate a pump action by loading and unloading it.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pump-action firearms and how did you clear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Types of stoppages: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Double-feed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fired casing stuck in chamber.  </a:t>
            </a:r>
            <a:r>
              <a:rPr lang="en-US" sz="1200" kern="1200" dirty="0">
                <a:solidFill>
                  <a:schemeClr val="tx1"/>
                </a:solidFill>
                <a:effectLst/>
                <a:latin typeface="+mn-lt"/>
                <a:ea typeface="+mn-ea"/>
                <a:cs typeface="+mn-cs"/>
              </a:rPr>
              <a:t>(If not already introduced by the class, cover these two stoppages. The procedures are the same as for the bolt action.)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clearing</a:t>
            </a:r>
            <a:r>
              <a:rPr lang="en-US" sz="1200" kern="1200" dirty="0">
                <a:solidFill>
                  <a:schemeClr val="tx1"/>
                </a:solidFill>
                <a:effectLst/>
                <a:latin typeface="+mn-lt"/>
                <a:ea typeface="+mn-ea"/>
                <a:cs typeface="+mn-cs"/>
              </a:rPr>
              <a:t> the double-feed and the stuck case. Use the same procedures as in the bolt-action demonstration. You may not need to repeat this demonstration unless the class is having trouble understanding the steps</a:t>
            </a:r>
            <a:endParaRPr lang="en-US"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latin typeface="+mn-lt"/>
              </a:rPr>
              <a:t>Certification Requirements</a:t>
            </a:r>
          </a:p>
          <a:p>
            <a:endParaRPr lang="en-US" sz="1200" b="0" dirty="0">
              <a:solidFill>
                <a:schemeClr val="tx1"/>
              </a:solidFill>
              <a:effectLst>
                <a:outerShdw blurRad="38100" dist="38100" dir="2700000" algn="tl">
                  <a:srgbClr val="000000">
                    <a:alpha val="43137"/>
                  </a:srgbClr>
                </a:outerShdw>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1.5Min.		Cumulative Time:  24.5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certification requirements.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students need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Participate in discussions.</a:t>
            </a:r>
          </a:p>
          <a:p>
            <a:r>
              <a:rPr lang="en-US" sz="1200" kern="1200" dirty="0">
                <a:solidFill>
                  <a:schemeClr val="tx1"/>
                </a:solidFill>
                <a:effectLst/>
                <a:latin typeface="+mn-lt"/>
                <a:ea typeface="+mn-ea"/>
                <a:cs typeface="+mn-cs"/>
              </a:rPr>
              <a:t>• Participate in role play and practical exercises.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that students must meet all requirements to be eligible to receive certification</a:t>
            </a:r>
            <a:endParaRPr lang="en-US" sz="1200" b="0" dirty="0">
              <a:solidFill>
                <a:schemeClr val="tx1"/>
              </a:solidFill>
              <a:effectLst>
                <a:outerShdw blurRad="38100" dist="38100" dir="2700000" algn="tl">
                  <a:srgbClr val="000000">
                    <a:alpha val="43137"/>
                  </a:srgbClr>
                </a:outerShdw>
              </a:effectLst>
              <a:latin typeface="+mn-lt"/>
            </a:endParaRPr>
          </a:p>
          <a:p>
            <a:endParaRPr lang="en-US" sz="1200" b="0" dirty="0">
              <a:solidFill>
                <a:schemeClr val="tx1"/>
              </a:solidFill>
              <a:effectLst>
                <a:outerShdw blurRad="38100" dist="38100" dir="2700000" algn="tl">
                  <a:srgbClr val="000000">
                    <a:alpha val="43137"/>
                  </a:srgbClr>
                </a:outerShdw>
              </a:effectLst>
              <a:latin typeface="+mn-lt"/>
            </a:endParaRPr>
          </a:p>
          <a:p>
            <a:endParaRPr lang="en-US" sz="1200" b="0" dirty="0">
              <a:solidFill>
                <a:schemeClr val="tx1"/>
              </a:solidFill>
              <a:effectLst>
                <a:outerShdw blurRad="38100" dist="38100" dir="2700000" algn="tl">
                  <a:srgbClr val="000000">
                    <a:alpha val="43137"/>
                  </a:srgbClr>
                </a:outerShdw>
              </a:effectLst>
              <a:latin typeface="+mn-lt"/>
            </a:endParaRPr>
          </a:p>
          <a:p>
            <a:pPr marL="514350" indent="-514350" algn="l">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21 years old or older</a:t>
            </a:r>
          </a:p>
          <a:p>
            <a:pPr marL="514350" indent="-514350" algn="l">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Attend the entire course.</a:t>
            </a:r>
          </a:p>
          <a:p>
            <a:pPr marL="514350" indent="-514350" algn="l">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Participate in discussions and practical exercises.</a:t>
            </a:r>
          </a:p>
          <a:p>
            <a:pPr marL="514350" indent="-514350" algn="l">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Demonstrate knowledge, skills, and attitudes necessary to organize, conduct, and supervise safe shooting activities and range operations.</a:t>
            </a:r>
          </a:p>
          <a:p>
            <a:pPr marL="514350" indent="-514350" algn="l">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Achieve an examination score of 90% or higher.</a:t>
            </a:r>
          </a:p>
          <a:p>
            <a:pPr marL="514350" indent="-514350" algn="l">
              <a:lnSpc>
                <a:spcPct val="90000"/>
              </a:lnSpc>
              <a:buFont typeface="+mj-lt"/>
              <a:buAutoNum type="arabicPeriod"/>
            </a:pPr>
            <a:r>
              <a:rPr lang="en-US" sz="1200" dirty="0">
                <a:solidFill>
                  <a:schemeClr val="tx1"/>
                </a:solidFill>
                <a:effectLst>
                  <a:outerShdw blurRad="38100" dist="38100" dir="2700000" algn="tl">
                    <a:srgbClr val="000000">
                      <a:alpha val="43137"/>
                    </a:srgbClr>
                  </a:outerShdw>
                </a:effectLst>
              </a:rPr>
              <a:t>Finalize credentialing at </a:t>
            </a:r>
            <a:r>
              <a:rPr lang="en-US" sz="1200" dirty="0">
                <a:solidFill>
                  <a:schemeClr val="tx1"/>
                </a:solidFill>
                <a:effectLst>
                  <a:outerShdw blurRad="38100" dist="38100" dir="2700000" algn="tl">
                    <a:srgbClr val="000000">
                      <a:alpha val="43137"/>
                    </a:srgbClr>
                  </a:outerShdw>
                </a:effectLst>
                <a:hlinkClick r:id="rId3"/>
              </a:rPr>
              <a:t>nrainstructors.org</a:t>
            </a:r>
            <a:endParaRPr lang="en-US" sz="1200" dirty="0">
              <a:solidFill>
                <a:schemeClr val="tx1"/>
              </a:solidFill>
              <a:effectLst>
                <a:outerShdw blurRad="38100" dist="38100" dir="2700000" algn="tl">
                  <a:srgbClr val="000000">
                    <a:alpha val="43137"/>
                  </a:srgbClr>
                </a:outerShdw>
              </a:effectLst>
            </a:endParaRPr>
          </a:p>
          <a:p>
            <a:endParaRPr lang="en-US" sz="1200" b="1" dirty="0">
              <a:solidFill>
                <a:srgbClr val="FF0000"/>
              </a:solidFill>
              <a:effectLst>
                <a:outerShdw blurRad="38100" dist="38100" dir="2700000" algn="tl">
                  <a:srgbClr val="000000">
                    <a:alpha val="43137"/>
                  </a:srgbClr>
                </a:outerShdw>
              </a:effectLst>
              <a:latin typeface="+mn-lt"/>
            </a:endParaRPr>
          </a:p>
          <a:p>
            <a:endParaRPr lang="en-US" sz="1200" b="1" dirty="0">
              <a:solidFill>
                <a:srgbClr val="FF0000"/>
              </a:solidFill>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latin typeface="+mn-lt"/>
              </a:rPr>
              <a:t>Hinged Action</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2Min.                                                                          Cumulative Time:  55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parts are unique to a hinge action? How do they 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parts of a hinge action that were not covered in the overview of the long gun. Note the purpose of each part.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hinge action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hinge action opens like a door hinge. When the release lever is pushed to one side, the barrel swings downward and away from the breech block.  A cartridge is inserted into the chamber and as the action is closed, the cartridge is locked inside the chamber.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operate a hinge action by loading and unloading it.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hinge-action firearms and how did you clear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Type of stoppage:</a:t>
            </a:r>
          </a:p>
          <a:p>
            <a:r>
              <a:rPr lang="en-US" sz="1200" b="1" kern="1200" dirty="0">
                <a:solidFill>
                  <a:schemeClr val="tx1"/>
                </a:solidFill>
                <a:effectLst/>
                <a:latin typeface="+mn-lt"/>
                <a:ea typeface="+mn-ea"/>
                <a:cs typeface="+mn-cs"/>
              </a:rPr>
              <a:t>•   Cartridge overrides the extractor: </a:t>
            </a:r>
            <a:r>
              <a:rPr lang="en-US" sz="1200" kern="1200" dirty="0">
                <a:solidFill>
                  <a:schemeClr val="tx1"/>
                </a:solidFill>
                <a:effectLst/>
                <a:latin typeface="+mn-lt"/>
                <a:ea typeface="+mn-ea"/>
                <a:cs typeface="+mn-cs"/>
              </a:rPr>
              <a:t>The extractor slides past the cartridge as the action was opened.</a:t>
            </a:r>
          </a:p>
          <a:p>
            <a:r>
              <a:rPr lang="en-US" sz="1200" b="1" kern="1200" dirty="0">
                <a:solidFill>
                  <a:schemeClr val="tx1"/>
                </a:solidFill>
                <a:effectLst/>
                <a:latin typeface="+mn-lt"/>
                <a:ea typeface="+mn-ea"/>
                <a:cs typeface="+mn-cs"/>
              </a:rPr>
              <a:t>•  Fired casing stuck in chamber. </a:t>
            </a:r>
            <a:r>
              <a:rPr lang="en-US" sz="1200" kern="1200" dirty="0">
                <a:solidFill>
                  <a:schemeClr val="tx1"/>
                </a:solidFill>
                <a:effectLst/>
                <a:latin typeface="+mn-lt"/>
                <a:ea typeface="+mn-ea"/>
                <a:cs typeface="+mn-cs"/>
              </a:rPr>
              <a:t>(If not already introduced, do so now).</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clear the stoppage.</a:t>
            </a:r>
          </a:p>
          <a:p>
            <a:endParaRPr lang="en-US" sz="1200" b="1"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79</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dirty="0">
                <a:solidFill>
                  <a:schemeClr val="tx1"/>
                </a:solidFill>
                <a:effectLst>
                  <a:outerShdw blurRad="38100" dist="38100" dir="2700000" algn="tl">
                    <a:srgbClr val="000000">
                      <a:alpha val="43137"/>
                    </a:srgbClr>
                  </a:outerShdw>
                </a:effectLst>
                <a:latin typeface="+mn-lt"/>
              </a:rPr>
              <a:t>Falling Block Action</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2Min.                                              Cumulative Time:  57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parts are unique to a falling-block action? How do they 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parts of a falling-block action that were not covered in the overview of the long gun. Note the purpose of each part.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falling-block action work?</a:t>
            </a:r>
          </a:p>
          <a:p>
            <a:r>
              <a:rPr lang="en-US" sz="1200" kern="1200" dirty="0">
                <a:solidFill>
                  <a:schemeClr val="tx1"/>
                </a:solidFill>
                <a:effectLst/>
                <a:latin typeface="+mn-lt"/>
                <a:ea typeface="+mn-ea"/>
                <a:cs typeface="+mn-cs"/>
              </a:rPr>
              <a:t>•  The action is opened by lowering the trigger guard or a small lever under the action, causing the breech block to "fall" down and away from the chamber. A cartridge is inserted into the chamber and as the lever is raised, the breech block locks into place.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operate a falling-block action by loading and unloading it.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falling-block action firearms and how did you clear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Type of stoppage:</a:t>
            </a:r>
          </a:p>
          <a:p>
            <a:r>
              <a:rPr lang="en-US" sz="1200" b="1" kern="1200" dirty="0">
                <a:solidFill>
                  <a:schemeClr val="tx1"/>
                </a:solidFill>
                <a:effectLst/>
                <a:latin typeface="+mn-lt"/>
                <a:ea typeface="+mn-ea"/>
                <a:cs typeface="+mn-cs"/>
              </a:rPr>
              <a:t>•    Cartridge overrides the extractor.  </a:t>
            </a:r>
            <a:r>
              <a:rPr lang="en-US" sz="1200" kern="1200" dirty="0">
                <a:solidFill>
                  <a:schemeClr val="tx1"/>
                </a:solidFill>
                <a:effectLst/>
                <a:latin typeface="+mn-lt"/>
                <a:ea typeface="+mn-ea"/>
                <a:cs typeface="+mn-cs"/>
              </a:rPr>
              <a:t>(If not already introduced, do so now.)</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clear the stoppage</a:t>
            </a:r>
            <a:endParaRPr lang="en-US"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80</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tx1"/>
                </a:solidFill>
                <a:effectLst>
                  <a:outerShdw blurRad="38100" dist="38100" dir="2700000" algn="tl">
                    <a:srgbClr val="000000">
                      <a:alpha val="43137"/>
                    </a:srgbClr>
                  </a:outerShdw>
                </a:effectLst>
                <a:latin typeface="+mn-lt"/>
              </a:rPr>
              <a:t>Semi-Automatic Action</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5 Min., 10 Min. for Break                                  Cumulative Time:  64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parts are unique to a semi-automatic? How do they 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parts of a semi-automatic action that were not covered in the overview of the long gun. Note the purpose of each part.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semi-automatic action work?</a:t>
            </a:r>
          </a:p>
          <a:p>
            <a:r>
              <a:rPr lang="en-US" sz="1200" kern="1200" dirty="0">
                <a:solidFill>
                  <a:schemeClr val="tx1"/>
                </a:solidFill>
                <a:effectLst/>
                <a:latin typeface="+mn-lt"/>
                <a:ea typeface="+mn-ea"/>
                <a:cs typeface="+mn-cs"/>
              </a:rPr>
              <a:t>•  The semi-automatic action reloads a cartridge into the chamber each time the rifle fires.  Loading is accomplished by pulling the operating handle back and releasing it, thus chambering a cartridge as the bolt returns to battery (fully locked into firing position).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operate a semi-automatic action by loading and unloading it.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semi-automatic action firearms and how did you clear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Types of stoppages:</a:t>
            </a:r>
          </a:p>
          <a:p>
            <a:r>
              <a:rPr lang="en-US" sz="1200" b="1" kern="1200" dirty="0">
                <a:solidFill>
                  <a:schemeClr val="tx1"/>
                </a:solidFill>
                <a:effectLst/>
                <a:latin typeface="+mn-lt"/>
                <a:ea typeface="+mn-ea"/>
                <a:cs typeface="+mn-cs"/>
              </a:rPr>
              <a:t>•  Double-feed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fired casing stuck in chamber.  </a:t>
            </a:r>
            <a:r>
              <a:rPr lang="en-US" sz="1200" kern="1200" dirty="0">
                <a:solidFill>
                  <a:schemeClr val="tx1"/>
                </a:solidFill>
                <a:effectLst/>
                <a:latin typeface="+mn-lt"/>
                <a:ea typeface="+mn-ea"/>
                <a:cs typeface="+mn-cs"/>
              </a:rPr>
              <a:t>(If not already introduced by the class, cover the two stoppages. The procedures are the same as for the bolt action.)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clearing</a:t>
            </a:r>
            <a:r>
              <a:rPr lang="en-US" sz="1200" kern="1200" dirty="0">
                <a:solidFill>
                  <a:schemeClr val="tx1"/>
                </a:solidFill>
                <a:effectLst/>
                <a:latin typeface="+mn-lt"/>
                <a:ea typeface="+mn-ea"/>
                <a:cs typeface="+mn-cs"/>
              </a:rPr>
              <a:t> the double-feed and the stuck case. Use the same procedures as in the bolt-action demonstration. You may not need to repeat this demonstration unless the class is having trouble understanding the steps</a:t>
            </a:r>
            <a:endParaRPr lang="en-US"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81</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Muzzle Loading Guns</a:t>
            </a:r>
            <a:endParaRPr lang="en-US" sz="1200" b="0" dirty="0">
              <a:solidFill>
                <a:schemeClr val="tx1"/>
              </a:solidFill>
              <a:effectLst>
                <a:outerShdw blurRad="38100" dist="38100" dir="2700000" algn="tl">
                  <a:srgbClr val="000000">
                    <a:alpha val="43137"/>
                  </a:srgbClr>
                </a:outerShdw>
              </a:effectLst>
            </a:endParaRPr>
          </a:p>
          <a:p>
            <a:endParaRPr lang="en-US" sz="1200" b="0"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Cumulative Time:  67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slide or a gun to identify parts of a muzzleloading gun that were not covered in the general overview.   Note the purpose of each part.</a:t>
            </a:r>
          </a:p>
          <a:p>
            <a:r>
              <a:rPr lang="en-US" sz="1200" kern="1200" dirty="0">
                <a:solidFill>
                  <a:schemeClr val="tx1"/>
                </a:solidFill>
                <a:effectLst/>
                <a:latin typeface="+mn-lt"/>
                <a:ea typeface="+mn-ea"/>
                <a:cs typeface="+mn-cs"/>
              </a:rPr>
              <a:t>The flintlock uses a flint and frizzen to start a chain reaction to fire the gun.   On a percussion muzzleloader with a hammer, the hammer strikes a percussion cap.  With an in-line muzzleloading gun, a </a:t>
            </a:r>
            <a:r>
              <a:rPr lang="en-US" sz="1200" i="1" kern="1200" dirty="0">
                <a:solidFill>
                  <a:schemeClr val="tx1"/>
                </a:solidFill>
                <a:effectLst/>
                <a:latin typeface="+mn-lt"/>
                <a:ea typeface="+mn-ea"/>
                <a:cs typeface="+mn-cs"/>
              </a:rPr>
              <a:t>firing pin </a:t>
            </a:r>
            <a:r>
              <a:rPr lang="en-US" sz="1200" kern="1200" dirty="0">
                <a:solidFill>
                  <a:schemeClr val="tx1"/>
                </a:solidFill>
                <a:effectLst/>
                <a:latin typeface="+mn-lt"/>
                <a:ea typeface="+mn-ea"/>
                <a:cs typeface="+mn-cs"/>
              </a:rPr>
              <a:t>strikes a percussion cap to ignite a powder charge.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Loading:  </a:t>
            </a:r>
            <a:r>
              <a:rPr lang="en-US" sz="1200" i="1" kern="1200" dirty="0">
                <a:solidFill>
                  <a:schemeClr val="tx1"/>
                </a:solidFill>
                <a:effectLst/>
                <a:latin typeface="+mn-lt"/>
                <a:ea typeface="+mn-ea"/>
                <a:cs typeface="+mn-cs"/>
              </a:rPr>
              <a:t>(Point the gun up and away from your body. </a:t>
            </a:r>
            <a:r>
              <a:rPr lang="en-US" sz="1200" b="1" i="1" kern="1200" dirty="0">
                <a:solidFill>
                  <a:schemeClr val="tx1"/>
                </a:solidFill>
                <a:effectLst/>
                <a:latin typeface="+mn-lt"/>
                <a:ea typeface="+mn-ea"/>
                <a:cs typeface="+mn-cs"/>
              </a:rPr>
              <a:t>Never </a:t>
            </a:r>
            <a:r>
              <a:rPr lang="en-US" sz="1200" i="1" kern="1200" dirty="0">
                <a:solidFill>
                  <a:schemeClr val="tx1"/>
                </a:solidFill>
                <a:effectLst/>
                <a:latin typeface="+mn-lt"/>
                <a:ea typeface="+mn-ea"/>
                <a:cs typeface="+mn-cs"/>
              </a:rPr>
              <a:t>work directly over the muzzle.)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Check the bore for a load.  (Insert ramrod into barrel, mark the rod, and place it against the outside of the barrel to measure the length from muzzle to flash hole.)   Use the ramrod to check if there is already a load in the barrel.</a:t>
            </a:r>
          </a:p>
          <a:p>
            <a:r>
              <a:rPr lang="en-US" sz="1200" kern="1200" dirty="0">
                <a:solidFill>
                  <a:schemeClr val="tx1"/>
                </a:solidFill>
                <a:effectLst/>
                <a:latin typeface="+mn-lt"/>
                <a:ea typeface="+mn-ea"/>
                <a:cs typeface="+mn-cs"/>
              </a:rPr>
              <a:t>2.  Half-cock and position the gun for loading.  (Pull the hammer to half-cock and position the gun.   Stand the gun on the ground between your legs so that the muzzle is pointed up and away from your body.  Never work directly over the muzzle.)</a:t>
            </a:r>
          </a:p>
          <a:p>
            <a:r>
              <a:rPr lang="en-US" sz="1200" kern="1200" dirty="0">
                <a:solidFill>
                  <a:schemeClr val="tx1"/>
                </a:solidFill>
                <a:effectLst/>
                <a:latin typeface="+mn-lt"/>
                <a:ea typeface="+mn-ea"/>
                <a:cs typeface="+mn-cs"/>
              </a:rPr>
              <a:t>3. Wipe and clear the barrel.  (Use a clean patch with the ramrod to wipe excess oil from the bore that</a:t>
            </a:r>
          </a:p>
          <a:p>
            <a:r>
              <a:rPr lang="en-US" sz="1200" kern="1200" dirty="0">
                <a:solidFill>
                  <a:schemeClr val="tx1"/>
                </a:solidFill>
                <a:effectLst/>
                <a:latin typeface="+mn-lt"/>
                <a:ea typeface="+mn-ea"/>
                <a:cs typeface="+mn-cs"/>
              </a:rPr>
              <a:t>might interfere with ignition or to ensure there are no sparks in the bore from the previously fired load that could set off the powder charge.)</a:t>
            </a:r>
          </a:p>
          <a:p>
            <a:r>
              <a:rPr lang="en-US" sz="1200" kern="1200" dirty="0">
                <a:solidFill>
                  <a:schemeClr val="tx1"/>
                </a:solidFill>
                <a:effectLst/>
                <a:latin typeface="+mn-lt"/>
                <a:ea typeface="+mn-ea"/>
                <a:cs typeface="+mn-cs"/>
              </a:rPr>
              <a:t>4. Measure the powder charge.   (Never pour powder directly into barrel from a powder container.)</a:t>
            </a:r>
          </a:p>
          <a:p>
            <a:r>
              <a:rPr lang="en-US" sz="1200" kern="1200" dirty="0">
                <a:solidFill>
                  <a:schemeClr val="tx1"/>
                </a:solidFill>
                <a:effectLst/>
                <a:latin typeface="+mn-lt"/>
                <a:ea typeface="+mn-ea"/>
                <a:cs typeface="+mn-cs"/>
              </a:rPr>
              <a:t>5. Charge the barrel with powder.   USE ONLY BLACK POWER ORAN APPROVED SUBSTITUTE IN MUZZLELOADING FIREARMS.</a:t>
            </a:r>
          </a:p>
          <a:p>
            <a:r>
              <a:rPr lang="en-US" sz="1200" kern="1200" dirty="0">
                <a:solidFill>
                  <a:schemeClr val="tx1"/>
                </a:solidFill>
                <a:effectLst/>
                <a:latin typeface="+mn-lt"/>
                <a:ea typeface="+mn-ea"/>
                <a:cs typeface="+mn-cs"/>
              </a:rPr>
              <a:t>6. Prepare the patch (lubricate).</a:t>
            </a:r>
          </a:p>
          <a:p>
            <a:r>
              <a:rPr lang="en-US" sz="1200" kern="1200" dirty="0">
                <a:solidFill>
                  <a:schemeClr val="tx1"/>
                </a:solidFill>
                <a:effectLst/>
                <a:latin typeface="+mn-lt"/>
                <a:ea typeface="+mn-ea"/>
                <a:cs typeface="+mn-cs"/>
              </a:rPr>
              <a:t>7. Patch the ball. 7a) Place the lubricated patch squarely over the muzzle of your gun.   7b) Take a single ball and center it directly over the patch.</a:t>
            </a:r>
          </a:p>
          <a:p>
            <a:r>
              <a:rPr lang="en-US" sz="1200" kern="1200" dirty="0">
                <a:solidFill>
                  <a:schemeClr val="tx1"/>
                </a:solidFill>
                <a:effectLst/>
                <a:latin typeface="+mn-lt"/>
                <a:ea typeface="+mn-ea"/>
                <a:cs typeface="+mn-cs"/>
              </a:rPr>
              <a:t>8. "Start” the ball and patch.  (Use a starter tool to insert the patch and ball into the muzzle.   Place the starter tool over the ball and strike it with the heel of your hand to drive the ball flush with the muzzle.)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(continued next slide)</a:t>
            </a:r>
          </a:p>
          <a:p>
            <a:pPr marL="228600" indent="-228600">
              <a:buNone/>
            </a:pPr>
            <a:r>
              <a:rPr lang="en-US" sz="1200" b="0" baseline="0" dirty="0">
                <a:solidFill>
                  <a:schemeClr val="tx1"/>
                </a:solidFill>
                <a:effectLst>
                  <a:outerShdw blurRad="38100" dist="38100" dir="2700000" algn="tl">
                    <a:srgbClr val="000000">
                      <a:alpha val="43137"/>
                    </a:srgbClr>
                  </a:outerShdw>
                </a:effectLst>
              </a:rPr>
              <a:t>.</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82</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b="1" dirty="0">
                <a:solidFill>
                  <a:schemeClr val="tx1"/>
                </a:solidFill>
                <a:effectLst>
                  <a:outerShdw blurRad="38100" dist="38100" dir="2700000" algn="tl">
                    <a:srgbClr val="000000">
                      <a:alpha val="43137"/>
                    </a:srgbClr>
                  </a:outerShdw>
                </a:effectLst>
              </a:rPr>
              <a:t>Muzzle Loading Guns</a:t>
            </a:r>
            <a:endParaRPr lang="en-US" sz="1200" b="0" dirty="0">
              <a:solidFill>
                <a:schemeClr val="tx1"/>
              </a:solidFill>
              <a:effectLst>
                <a:outerShdw blurRad="38100" dist="38100" dir="2700000" algn="tl">
                  <a:srgbClr val="000000">
                    <a:alpha val="43137"/>
                  </a:srgbClr>
                </a:outerShdw>
              </a:effectLst>
            </a:endParaRPr>
          </a:p>
          <a:p>
            <a:endParaRPr lang="en-US" sz="1200" b="0"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2Min.                                                                                        Cumulative Time:  69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  Trim the patch. (Use patch knife to remove excess material not wrapped securely around the ball.)</a:t>
            </a:r>
          </a:p>
          <a:p>
            <a:r>
              <a:rPr lang="en-US" sz="1200" kern="1200" dirty="0">
                <a:solidFill>
                  <a:schemeClr val="tx1"/>
                </a:solidFill>
                <a:effectLst/>
                <a:latin typeface="+mn-lt"/>
                <a:ea typeface="+mn-ea"/>
                <a:cs typeface="+mn-cs"/>
              </a:rPr>
              <a:t>10. "Short start" the ball. (Use the shaft on the starter tool to drive the ball down the bore).</a:t>
            </a:r>
          </a:p>
          <a:p>
            <a:r>
              <a:rPr lang="en-US" sz="1200" kern="1200" dirty="0">
                <a:solidFill>
                  <a:schemeClr val="tx1"/>
                </a:solidFill>
                <a:effectLst/>
                <a:latin typeface="+mn-lt"/>
                <a:ea typeface="+mn-ea"/>
                <a:cs typeface="+mn-cs"/>
              </a:rPr>
              <a:t>11. "Seat" the ball. (Use the ramrod to seat the ball to the bottom of the bore.)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operate a muzzleloader by loading and unloading it.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Firing: </a:t>
            </a:r>
            <a:r>
              <a:rPr lang="en-US" sz="1200" kern="1200" dirty="0">
                <a:solidFill>
                  <a:schemeClr val="tx1"/>
                </a:solidFill>
                <a:effectLst/>
                <a:latin typeface="+mn-lt"/>
                <a:ea typeface="+mn-ea"/>
                <a:cs typeface="+mn-cs"/>
              </a:rPr>
              <a:t>The hammer must be cocked with the thumb. Place a cap on the nipple for a percussion gun, or prime the flash pan with powder on a flintlock. The gun is now ready to shoot.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Unloading: </a:t>
            </a:r>
            <a:r>
              <a:rPr lang="en-US" sz="1200" kern="1200" dirty="0">
                <a:solidFill>
                  <a:schemeClr val="tx1"/>
                </a:solidFill>
                <a:effectLst/>
                <a:latin typeface="+mn-lt"/>
                <a:ea typeface="+mn-ea"/>
                <a:cs typeface="+mn-cs"/>
              </a:rPr>
              <a:t>In the old days, you fired the gun to unload it or pulled out the ball with a special screw. Today, you can use a hand-held CO, discharger device to blow everything out of the barrel.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muzzleloading guns? How did you clear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Types of stoppages include: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Failure to fire: </a:t>
            </a:r>
            <a:r>
              <a:rPr lang="en-US" sz="1200" kern="1200" dirty="0">
                <a:solidFill>
                  <a:schemeClr val="tx1"/>
                </a:solidFill>
                <a:effectLst/>
                <a:latin typeface="+mn-lt"/>
                <a:ea typeface="+mn-ea"/>
                <a:cs typeface="+mn-cs"/>
              </a:rPr>
              <a:t>There are several possibilities with muzzleloading   guns--the flintlock is not properly adjusted; there is wet powder in the flash pan; there is no powder behind the ball.</a:t>
            </a:r>
          </a:p>
          <a:p>
            <a:r>
              <a:rPr lang="en-US" sz="1200" kern="1200" dirty="0">
                <a:solidFill>
                  <a:schemeClr val="tx1"/>
                </a:solidFill>
                <a:effectLst/>
                <a:latin typeface="+mn-lt"/>
                <a:ea typeface="+mn-ea"/>
                <a:cs typeface="+mn-cs"/>
              </a:rPr>
              <a:t>•  Clearing stoppage: Follow NRA Safe Gun Handling Rules 1 and 2. Wait a minimum of two minutes to ensure that the gun will not go off due to hangfire.  Remove the cap or check the flint. Clear the flash channel to ensure the flash will reach the powder, then recap or re-prime. Attempt to fire. If it still fails to fire, use a hand-held CO, discharger to blow the load downrange. There are adapters designed to fit every type of muzzleloader.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clear the gun with a CO, device.  (Using a ball puller on a work rod is the last resort.)</a:t>
            </a:r>
          </a:p>
        </p:txBody>
      </p:sp>
      <p:sp>
        <p:nvSpPr>
          <p:cNvPr id="4" name="Slide Number Placeholder 3"/>
          <p:cNvSpPr>
            <a:spLocks noGrp="1"/>
          </p:cNvSpPr>
          <p:nvPr>
            <p:ph type="sldNum" sz="quarter" idx="10"/>
          </p:nvPr>
        </p:nvSpPr>
        <p:spPr/>
        <p:txBody>
          <a:bodyPr/>
          <a:lstStyle/>
          <a:p>
            <a:fld id="{AA43BB91-983C-4022-8984-084D59186CA2}" type="slidenum">
              <a:rPr lang="en-US" smtClean="0"/>
              <a:pPr/>
              <a:t>83</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sz="1200" b="1" dirty="0">
                <a:solidFill>
                  <a:srgbClr val="FF0000"/>
                </a:solidFill>
                <a:effectLst>
                  <a:outerShdw blurRad="38100" dist="38100" dir="2700000" algn="tl">
                    <a:srgbClr val="000000">
                      <a:alpha val="43137"/>
                    </a:srgbClr>
                  </a:outerShdw>
                </a:effectLst>
                <a:latin typeface="+mn-lt"/>
              </a:rPr>
              <a:t>Revolvers</a:t>
            </a:r>
          </a:p>
          <a:p>
            <a:endParaRPr lang="en-US" sz="1200" b="1" dirty="0">
              <a:solidFill>
                <a:srgbClr val="FF0000"/>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5 Min.                                                                                                  Cumulative Time:  74 Min.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Nomenclature of single- and double-action revolvers:  Use </a:t>
            </a:r>
            <a:r>
              <a:rPr lang="en-US" sz="1200" kern="1200" dirty="0">
                <a:solidFill>
                  <a:schemeClr val="tx1"/>
                </a:solidFill>
                <a:effectLst/>
                <a:latin typeface="+mn-lt"/>
                <a:ea typeface="+mn-ea"/>
                <a:cs typeface="+mn-cs"/>
              </a:rPr>
              <a:t>the above slide of a double-action revolver to point out the general parts of revolvers. </a:t>
            </a:r>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Always maintain a controlling grip on the gun any time the action is worked, e.g., hammer is cocked or uncocked.</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revolver work?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Single-action revolvers: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(Old Model) --With the hammer in a half-cocked position, open the loading gate. An old model should be loaded with five cartridges only and the hammer down on the empty cylinder to prevent the gun from firing if dropped on its hammer. (New Model) --Open the loading gate. The new model may be loaded with six cartridges due to a transfer bar that prevents the gun from firing if dropped on its hammer.</a:t>
            </a:r>
          </a:p>
          <a:p>
            <a:r>
              <a:rPr lang="en-US" sz="1200" kern="1200" dirty="0">
                <a:solidFill>
                  <a:schemeClr val="tx1"/>
                </a:solidFill>
                <a:effectLst/>
                <a:latin typeface="+mn-lt"/>
                <a:ea typeface="+mn-ea"/>
                <a:cs typeface="+mn-cs"/>
              </a:rPr>
              <a:t>•   Rotate the cylinder to align with the ejector rod and push cartridges out of the chambers.</a:t>
            </a:r>
          </a:p>
          <a:p>
            <a:r>
              <a:rPr lang="en-US" sz="1200" kern="1200" dirty="0">
                <a:solidFill>
                  <a:schemeClr val="tx1"/>
                </a:solidFill>
                <a:effectLst/>
                <a:latin typeface="+mn-lt"/>
                <a:ea typeface="+mn-ea"/>
                <a:cs typeface="+mn-cs"/>
              </a:rPr>
              <a:t>•   The hammer must be cocked with the thumb. As the hammer is pulled to the rear, the cylinder rotates and the cartridge aligns with the barrel. The hammer remains cocked in position until the trigger is pulled.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Double-action revolver: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Open the cylinder and push the ejector rod to remove cartridges.</a:t>
            </a:r>
          </a:p>
          <a:p>
            <a:r>
              <a:rPr lang="en-US" sz="1200" kern="1200" dirty="0">
                <a:solidFill>
                  <a:schemeClr val="tx1"/>
                </a:solidFill>
                <a:effectLst/>
                <a:latin typeface="+mn-lt"/>
                <a:ea typeface="+mn-ea"/>
                <a:cs typeface="+mn-cs"/>
              </a:rPr>
              <a:t>•   When the trigger is pulled, the hammer both cocks and releases, and the gun fires. As the hammer moves to the rear, the cylinder rotates and a cartridge aligns with the barrel.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parts are unique to a revolver? How do they function?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parts of revolvers that were not covered in the overview. Note the purpose of each part.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load and unload both the single- and double-action revolvers.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a revolver and how did you clear them? Types of stoppages include: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Cylinder stuck: </a:t>
            </a:r>
            <a:r>
              <a:rPr lang="en-US" sz="1200" kern="1200" dirty="0">
                <a:solidFill>
                  <a:schemeClr val="tx1"/>
                </a:solidFill>
                <a:effectLst/>
                <a:latin typeface="+mn-lt"/>
                <a:ea typeface="+mn-ea"/>
                <a:cs typeface="+mn-cs"/>
              </a:rPr>
              <a:t>The cylinder will not move and the gun jams.</a:t>
            </a:r>
          </a:p>
          <a:p>
            <a:r>
              <a:rPr lang="en-US" sz="1200" kern="1200" dirty="0">
                <a:solidFill>
                  <a:schemeClr val="tx1"/>
                </a:solidFill>
                <a:effectLst/>
                <a:latin typeface="+mn-lt"/>
                <a:ea typeface="+mn-ea"/>
                <a:cs typeface="+mn-cs"/>
              </a:rPr>
              <a:t>•   Clearing stoppage: Follow NRA Safe Gun Handling Rules 1 and 2; rotate the cylinder with non-shooting hand.</a:t>
            </a:r>
          </a:p>
          <a:p>
            <a:r>
              <a:rPr lang="en-US" sz="1200" b="1" kern="1200" dirty="0">
                <a:solidFill>
                  <a:schemeClr val="tx1"/>
                </a:solidFill>
                <a:effectLst/>
                <a:latin typeface="+mn-lt"/>
                <a:ea typeface="+mn-ea"/>
                <a:cs typeface="+mn-cs"/>
              </a:rPr>
              <a:t>2. Cylinder will not swing out: </a:t>
            </a:r>
            <a:r>
              <a:rPr lang="en-US" sz="1200" kern="1200" dirty="0">
                <a:solidFill>
                  <a:schemeClr val="tx1"/>
                </a:solidFill>
                <a:effectLst/>
                <a:latin typeface="+mn-lt"/>
                <a:ea typeface="+mn-ea"/>
                <a:cs typeface="+mn-cs"/>
              </a:rPr>
              <a:t>The cylinder will not swing out of the frame when the release latch is activated.</a:t>
            </a:r>
          </a:p>
          <a:p>
            <a:r>
              <a:rPr lang="en-US" sz="1200" kern="1200" dirty="0">
                <a:solidFill>
                  <a:schemeClr val="tx1"/>
                </a:solidFill>
                <a:effectLst/>
                <a:latin typeface="+mn-lt"/>
                <a:ea typeface="+mn-ea"/>
                <a:cs typeface="+mn-cs"/>
              </a:rPr>
              <a:t>•   Clearing stoppage: Follow NRA Safe Gun Handling Rules 1 and 2; check the ejector rod--it may have come loose, binding the rod to the frame.                       ·</a:t>
            </a:r>
          </a:p>
          <a:p>
            <a:r>
              <a:rPr lang="en-US" sz="1200" b="1" kern="1200" dirty="0">
                <a:solidFill>
                  <a:schemeClr val="tx1"/>
                </a:solidFill>
                <a:effectLst/>
                <a:latin typeface="+mn-lt"/>
                <a:ea typeface="+mn-ea"/>
                <a:cs typeface="+mn-cs"/>
              </a:rPr>
              <a:t>3. Cartridge overrides the extractor:  </a:t>
            </a:r>
            <a:r>
              <a:rPr lang="en-US" sz="1200" kern="1200" dirty="0">
                <a:solidFill>
                  <a:schemeClr val="tx1"/>
                </a:solidFill>
                <a:effectLst/>
                <a:latin typeface="+mn-lt"/>
                <a:ea typeface="+mn-ea"/>
                <a:cs typeface="+mn-cs"/>
              </a:rPr>
              <a:t>The extractor slides past the cartridge as the action is opened.</a:t>
            </a:r>
          </a:p>
          <a:p>
            <a:r>
              <a:rPr lang="en-US" sz="1200" kern="1200" dirty="0">
                <a:solidFill>
                  <a:schemeClr val="tx1"/>
                </a:solidFill>
                <a:effectLst/>
                <a:latin typeface="+mn-lt"/>
                <a:ea typeface="+mn-ea"/>
                <a:cs typeface="+mn-cs"/>
              </a:rPr>
              <a:t>•   Clearing stoppage: Follow NRA Safe Gun Handling Rules 1 and 2; pull the cartridge cases out of the cylinder and lift or pry them over the extractor by hand.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clear common stoppages that occur with revolvers.</a:t>
            </a:r>
          </a:p>
        </p:txBody>
      </p:sp>
      <p:sp>
        <p:nvSpPr>
          <p:cNvPr id="4" name="Slide Number Placeholder 3"/>
          <p:cNvSpPr>
            <a:spLocks noGrp="1"/>
          </p:cNvSpPr>
          <p:nvPr>
            <p:ph type="sldNum" sz="quarter" idx="10"/>
          </p:nvPr>
        </p:nvSpPr>
        <p:spPr/>
        <p:txBody>
          <a:bodyPr/>
          <a:lstStyle/>
          <a:p>
            <a:fld id="{AA43BB91-983C-4022-8984-084D59186CA2}" type="slidenum">
              <a:rPr lang="en-US" smtClean="0"/>
              <a:pPr/>
              <a:t>84</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dirty="0">
                <a:solidFill>
                  <a:schemeClr val="tx1"/>
                </a:solidFill>
                <a:effectLst>
                  <a:outerShdw blurRad="38100" dist="38100" dir="2700000" algn="tl">
                    <a:srgbClr val="000000">
                      <a:alpha val="43137"/>
                    </a:srgbClr>
                  </a:outerShdw>
                </a:effectLst>
                <a:latin typeface="+mn-lt"/>
              </a:rPr>
              <a:t>Semi-Automatic Pistols</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3 Min.                                                                                                    Cumulative Time:  77 Min.</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Always maintain a controlling grip on the gun any time the action is worked, e.g., hammer is cocked or uncocked; slide is operated. </a:t>
            </a:r>
            <a:r>
              <a:rPr lang="en-US" sz="1200" b="1" kern="1200" dirty="0">
                <a:solidFill>
                  <a:schemeClr val="tx1"/>
                </a:solidFill>
                <a:effectLst/>
                <a:latin typeface="+mn-lt"/>
                <a:ea typeface="+mn-ea"/>
                <a:cs typeface="+mn-cs"/>
              </a:rPr>
              <a:t>Use only dummy ammunition for demonstrations.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parts are unique to a semi-automatic handgun? How do they function?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Use </a:t>
            </a:r>
            <a:r>
              <a:rPr lang="en-US" sz="1200" kern="1200" dirty="0">
                <a:solidFill>
                  <a:schemeClr val="tx1"/>
                </a:solidFill>
                <a:effectLst/>
                <a:latin typeface="+mn-lt"/>
                <a:ea typeface="+mn-ea"/>
                <a:cs typeface="+mn-cs"/>
              </a:rPr>
              <a:t>slide or a firearm to identify parts of a semi-automatic that were not covered in the overview.</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semi-automatic action work?</a:t>
            </a:r>
          </a:p>
          <a:p>
            <a:r>
              <a:rPr lang="en-US" sz="1200" kern="1200" dirty="0">
                <a:solidFill>
                  <a:schemeClr val="tx1"/>
                </a:solidFill>
                <a:effectLst/>
                <a:latin typeface="+mn-lt"/>
                <a:ea typeface="+mn-ea"/>
                <a:cs typeface="+mn-cs"/>
              </a:rPr>
              <a:t>•  The semi-automatic action reloads a cartridge into the chamber each time the pistol fires.  Initial loading is accomplished by pulling the slide back and releasing it. A cartridge is chambered as the slide rebounds into position.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engaging the safety is a good habit. A mechanical safety can fail. Some safeties may have to be disengaged before the gun can be loaded or unloaded.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operate a semi-automatic by loading and unloading it</a:t>
            </a:r>
            <a:endParaRPr lang="en-US" sz="1200" b="0"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85</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b="1" dirty="0">
                <a:solidFill>
                  <a:schemeClr val="tx1"/>
                </a:solidFill>
                <a:effectLst>
                  <a:outerShdw blurRad="38100" dist="38100" dir="2700000" algn="tl">
                    <a:srgbClr val="000000">
                      <a:alpha val="43137"/>
                    </a:srgbClr>
                  </a:outerShdw>
                </a:effectLst>
                <a:latin typeface="+mn-lt"/>
              </a:rPr>
              <a:t>Semi-Automatic Pistols</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2 Min.                                                                                                     Cumulative Time:  79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Always maintain a controlling grip on the gun any time the action is worked, e.g., hammer is cocked or uncocked; slide is operated.  </a:t>
            </a:r>
            <a:r>
              <a:rPr lang="en-US" sz="1200" b="1" kern="1200" dirty="0">
                <a:solidFill>
                  <a:schemeClr val="tx1"/>
                </a:solidFill>
                <a:effectLst/>
                <a:latin typeface="+mn-lt"/>
                <a:ea typeface="+mn-ea"/>
                <a:cs typeface="+mn-cs"/>
              </a:rPr>
              <a:t>Use only dummy ammunition for demonstrations.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stoppages have you experienced with semi-automatics and how did you clear them? Types of stoppages include: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Double-feed: </a:t>
            </a:r>
            <a:r>
              <a:rPr lang="en-US" sz="1200" kern="1200" dirty="0">
                <a:solidFill>
                  <a:schemeClr val="tx1"/>
                </a:solidFill>
                <a:effectLst/>
                <a:latin typeface="+mn-lt"/>
                <a:ea typeface="+mn-ea"/>
                <a:cs typeface="+mn-cs"/>
              </a:rPr>
              <a:t>The slide pushes two cartridges into the chamber at the same time, wedging them together</a:t>
            </a:r>
          </a:p>
          <a:p>
            <a:r>
              <a:rPr lang="en-US" sz="1200" kern="1200" dirty="0">
                <a:solidFill>
                  <a:schemeClr val="tx1"/>
                </a:solidFill>
                <a:effectLst/>
                <a:latin typeface="+mn-lt"/>
                <a:ea typeface="+mn-ea"/>
                <a:cs typeface="+mn-cs"/>
              </a:rPr>
              <a:t>and jamming the gun.</a:t>
            </a:r>
          </a:p>
          <a:p>
            <a:r>
              <a:rPr lang="en-US" sz="1200" kern="1200" dirty="0">
                <a:solidFill>
                  <a:schemeClr val="tx1"/>
                </a:solidFill>
                <a:effectLst/>
                <a:latin typeface="+mn-lt"/>
                <a:ea typeface="+mn-ea"/>
                <a:cs typeface="+mn-cs"/>
              </a:rPr>
              <a:t>•  Clearing stoppage:  Follow NRA Safe Gun Handling Rules 1 and 2; remove the magazine; work the slide several times to work the cartridge loose.  If that fails, use your fingers to unwedge the cartridges.</a:t>
            </a:r>
          </a:p>
          <a:p>
            <a:r>
              <a:rPr lang="en-US" sz="1200" b="1" kern="1200" dirty="0">
                <a:solidFill>
                  <a:schemeClr val="tx1"/>
                </a:solidFill>
                <a:effectLst/>
                <a:latin typeface="+mn-lt"/>
                <a:ea typeface="+mn-ea"/>
                <a:cs typeface="+mn-cs"/>
              </a:rPr>
              <a:t>2. Casing stuck in chamber: </a:t>
            </a:r>
            <a:r>
              <a:rPr lang="en-US" sz="1200" kern="1200" dirty="0">
                <a:solidFill>
                  <a:schemeClr val="tx1"/>
                </a:solidFill>
                <a:effectLst/>
                <a:latin typeface="+mn-lt"/>
                <a:ea typeface="+mn-ea"/>
                <a:cs typeface="+mn-cs"/>
              </a:rPr>
              <a:t>The fired cartridge case will not extract from the chamber. </a:t>
            </a: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 case might not really be stuck in the chamber if the extractor is broken or not functioning properly.</a:t>
            </a:r>
          </a:p>
          <a:p>
            <a:r>
              <a:rPr lang="en-US" sz="1200" kern="1200" dirty="0">
                <a:solidFill>
                  <a:schemeClr val="tx1"/>
                </a:solidFill>
                <a:effectLst/>
                <a:latin typeface="+mn-lt"/>
                <a:ea typeface="+mn-ea"/>
                <a:cs typeface="+mn-cs"/>
              </a:rPr>
              <a:t>•   Clearing stoppage:  Follow NRA Safe Gun Handling Rules 1 and 2; look at the primer to see if it has been hit by the firing pin--confirm whether you are dealing with a live or fired cartridge.  Work the action several times easily and firmly.  If that fails, attempt to fire the live cartridge downrange and use a cleaning rod from the muzzle end to push the case out.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Demonstrate clearing</a:t>
            </a:r>
            <a:r>
              <a:rPr lang="en-US" sz="1200" kern="1200" dirty="0">
                <a:solidFill>
                  <a:schemeClr val="tx1"/>
                </a:solidFill>
                <a:effectLst/>
                <a:latin typeface="+mn-lt"/>
                <a:ea typeface="+mn-ea"/>
                <a:cs typeface="+mn-cs"/>
              </a:rPr>
              <a:t> the double-feed and stuck case.  (Same procedure as with long guns. Demonstrate only if students are having trouble understanding the concepts.)</a:t>
            </a:r>
          </a:p>
          <a:p>
            <a:r>
              <a:rPr lang="en-US" sz="1200" b="1" kern="1200" dirty="0">
                <a:solidFill>
                  <a:schemeClr val="tx1"/>
                </a:solidFill>
                <a:effectLst/>
                <a:latin typeface="+mn-lt"/>
                <a:ea typeface="+mn-ea"/>
                <a:cs typeface="+mn-cs"/>
              </a:rPr>
              <a:t>3.  Stove-pipe:  </a:t>
            </a:r>
            <a:r>
              <a:rPr lang="en-US" sz="1200" kern="1200" dirty="0">
                <a:solidFill>
                  <a:schemeClr val="tx1"/>
                </a:solidFill>
                <a:effectLst/>
                <a:latin typeface="+mn-lt"/>
                <a:ea typeface="+mn-ea"/>
                <a:cs typeface="+mn-cs"/>
              </a:rPr>
              <a:t>An empty case is trapped between the slide and the barrel.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Clearing stoppage:  Follow NRA Safe Gun Handling Rules 1 and 2; rake your non-shooting hand towards your body causing the spent cartridge case to break free.</a:t>
            </a: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Do not place your hand in front of the muzzle.</a:t>
            </a:r>
            <a:endParaRPr lang="en-US" sz="1200" b="1" u="none"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86</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latin typeface="+mn-lt"/>
              </a:rPr>
              <a:t>Air Guns</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5Min.                                                                  Cumulative Time:  84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that handling guns requires the same safety rules and regulations as firearms. The nomenclature of air</a:t>
            </a:r>
          </a:p>
          <a:p>
            <a:r>
              <a:rPr lang="en-US" sz="1200" kern="1200" dirty="0">
                <a:solidFill>
                  <a:schemeClr val="tx1"/>
                </a:solidFill>
                <a:effectLst/>
                <a:latin typeface="+mn-lt"/>
                <a:ea typeface="+mn-ea"/>
                <a:cs typeface="+mn-cs"/>
              </a:rPr>
              <a:t>guns are similar to cartridge rifles and pistols. </a:t>
            </a: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you use an air gun to demonstrate, be sure to have a second person inspect it to ensure that the air gun is unloaded.</a:t>
            </a:r>
          </a:p>
          <a:p>
            <a:r>
              <a:rPr lang="en-US" sz="1200" kern="1200" dirty="0">
                <a:solidFill>
                  <a:schemeClr val="tx1"/>
                </a:solidFill>
                <a:effectLst/>
                <a:latin typeface="+mn-lt"/>
                <a:ea typeface="+mn-ea"/>
                <a:cs typeface="+mn-cs"/>
              </a:rPr>
              <a:t>Some air guns are single-shot guns with a simple bolt or port to insert the pellet. Other types of air guns use magazines that contain multiple projectiles.  Once cocked, air guns are ready to fire.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most pellets have an hourglass shape and come in .177, .22, or .25 caliber.  The nose portion of the pellet is called the head. The constricted middle portion is known as the waist, and the base portion is known as the skirt.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an air gun action work?</a:t>
            </a:r>
          </a:p>
          <a:p>
            <a:r>
              <a:rPr lang="en-US" sz="1200" kern="1200" dirty="0">
                <a:solidFill>
                  <a:schemeClr val="tx1"/>
                </a:solidFill>
                <a:effectLst/>
                <a:latin typeface="+mn-lt"/>
                <a:ea typeface="+mn-ea"/>
                <a:cs typeface="+mn-cs"/>
              </a:rPr>
              <a:t>•  On a bolt action, the bolt is lifted up and pulled back. A pellet is inserted into the chamber. When the bolt is pushed forward, the pellet is chambered. As the bolt is lowered, it locks the action closed.</a:t>
            </a:r>
          </a:p>
          <a:p>
            <a:r>
              <a:rPr lang="en-US" sz="1200" kern="1200" dirty="0">
                <a:solidFill>
                  <a:schemeClr val="tx1"/>
                </a:solidFill>
                <a:effectLst/>
                <a:latin typeface="+mn-lt"/>
                <a:ea typeface="+mn-ea"/>
                <a:cs typeface="+mn-cs"/>
              </a:rPr>
              <a:t>•  The hinge action opens like a door hinge. The barrel swings downward and away from the breech block.  A</a:t>
            </a:r>
          </a:p>
          <a:p>
            <a:r>
              <a:rPr lang="en-US" sz="1200" kern="1200" dirty="0">
                <a:solidFill>
                  <a:schemeClr val="tx1"/>
                </a:solidFill>
                <a:effectLst/>
                <a:latin typeface="+mn-lt"/>
                <a:ea typeface="+mn-ea"/>
                <a:cs typeface="+mn-cs"/>
              </a:rPr>
              <a:t>pellet is inserted into the chamber, and as the action is closed, the pellet is locked inside the chamber.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Demonstrate how</a:t>
            </a:r>
            <a:r>
              <a:rPr lang="en-US" sz="1200" kern="1200" dirty="0">
                <a:solidFill>
                  <a:schemeClr val="tx1"/>
                </a:solidFill>
                <a:effectLst/>
                <a:latin typeface="+mn-lt"/>
                <a:ea typeface="+mn-ea"/>
                <a:cs typeface="+mn-cs"/>
              </a:rPr>
              <a:t> to operate an air gun.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Simulate loading</a:t>
            </a:r>
            <a:r>
              <a:rPr lang="en-US" sz="1200" kern="1200" dirty="0">
                <a:solidFill>
                  <a:schemeClr val="tx1"/>
                </a:solidFill>
                <a:effectLst/>
                <a:latin typeface="+mn-lt"/>
                <a:ea typeface="+mn-ea"/>
                <a:cs typeface="+mn-cs"/>
              </a:rPr>
              <a:t> and unloading the air gun. Example of a stoppage: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Failure to fire:  </a:t>
            </a:r>
            <a:r>
              <a:rPr lang="en-US" sz="1200" kern="1200" dirty="0">
                <a:solidFill>
                  <a:schemeClr val="tx1"/>
                </a:solidFill>
                <a:effectLst/>
                <a:latin typeface="+mn-lt"/>
                <a:ea typeface="+mn-ea"/>
                <a:cs typeface="+mn-cs"/>
              </a:rPr>
              <a:t>The gun fails to fire. The power source is defective.</a:t>
            </a:r>
          </a:p>
          <a:p>
            <a:r>
              <a:rPr lang="en-US" sz="1200" kern="1200" dirty="0">
                <a:solidFill>
                  <a:schemeClr val="tx1"/>
                </a:solidFill>
                <a:effectLst/>
                <a:latin typeface="+mn-lt"/>
                <a:ea typeface="+mn-ea"/>
                <a:cs typeface="+mn-cs"/>
              </a:rPr>
              <a:t>•  Clearing stoppage: Follow NRA Safe Gun Handling Rules 1 and 2; point gun downrange and attempt to fire.  Open the action and use a cleaning rod from the breech end to push the pellet out. If that is not possible, push from the muzzle end. Always keep the muzzle pointed away from your body and in a safe direction.</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Always wear eye protection on the range.  Pellets can ricochet back to the firing line</a:t>
            </a:r>
            <a:r>
              <a:rPr lang="en-US" sz="1200" b="0" u="none" baseline="0" dirty="0">
                <a:solidFill>
                  <a:schemeClr val="tx1"/>
                </a:solidFill>
                <a:latin typeface="+mn-lt"/>
              </a:rPr>
              <a:t>.</a:t>
            </a:r>
            <a:endParaRPr lang="en-US" sz="1200" b="1"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87</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dirty="0">
                <a:solidFill>
                  <a:schemeClr val="tx1"/>
                </a:solidFill>
                <a:effectLst>
                  <a:outerShdw blurRad="38100" dist="38100" dir="2700000" algn="tl">
                    <a:srgbClr val="000000">
                      <a:alpha val="43137"/>
                    </a:srgbClr>
                  </a:outerShdw>
                </a:effectLst>
                <a:latin typeface="+mn-lt"/>
              </a:rPr>
              <a:t>BB Guns</a:t>
            </a:r>
          </a:p>
          <a:p>
            <a:endParaRPr lang="en-US" sz="1200" b="1" dirty="0">
              <a:solidFill>
                <a:schemeClr val="tx1"/>
              </a:solidFill>
              <a:effectLst>
                <a:outerShdw blurRad="38100" dist="38100" dir="2700000" algn="tl">
                  <a:srgbClr val="000000">
                    <a:alpha val="43137"/>
                  </a:srgbClr>
                </a:outerShdw>
              </a:effectLst>
              <a:latin typeface="+mn-lt"/>
            </a:endParaRPr>
          </a:p>
          <a:p>
            <a:r>
              <a:rPr lang="en-US" sz="1200" b="1" kern="1200" dirty="0">
                <a:solidFill>
                  <a:schemeClr val="tx1"/>
                </a:solidFill>
                <a:effectLst/>
                <a:latin typeface="+mn-lt"/>
                <a:ea typeface="+mn-ea"/>
                <a:cs typeface="+mn-cs"/>
              </a:rPr>
              <a:t>5 Min.                                                                                                    Cumulative Time: 89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BB guns are a popular type of gun. Use the slide or a BB gun to identify parts.  </a:t>
            </a: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you use a BB gun to demonstrate, be sure to have a second person inspect it to ensure the gun is unloaded. BB guns may be single shot or repeaters.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the term BB is used to describe the spherical steel or lead projectile.  Steel BBs actually have a maximum diameter of .175 inch; lead BBs are .177 inch in diameter.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does a BB gun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 lever-action BB rifle is opened by pushing the cocking lever downward and away from the stock. It is closed by returning the lever to its original position.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Demonstrate </a:t>
            </a:r>
            <a:r>
              <a:rPr lang="en-US" sz="1200" kern="1200" dirty="0">
                <a:solidFill>
                  <a:schemeClr val="tx1"/>
                </a:solidFill>
                <a:effectLst/>
                <a:latin typeface="+mn-lt"/>
                <a:ea typeface="+mn-ea"/>
                <a:cs typeface="+mn-cs"/>
              </a:rPr>
              <a:t>how to operate an BB gun.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Simulate </a:t>
            </a:r>
            <a:r>
              <a:rPr lang="en-US" sz="1200" kern="1200" dirty="0">
                <a:solidFill>
                  <a:schemeClr val="tx1"/>
                </a:solidFill>
                <a:effectLst/>
                <a:latin typeface="+mn-lt"/>
                <a:ea typeface="+mn-ea"/>
                <a:cs typeface="+mn-cs"/>
              </a:rPr>
              <a:t>loading and unloading the BB gun.</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Always wear eye protection on an air gun range. BBs can ricochet back to the firing line</a:t>
            </a:r>
            <a:endParaRPr lang="en-US" sz="1200"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b="1" dirty="0">
                <a:solidFill>
                  <a:schemeClr val="tx1"/>
                </a:solidFill>
                <a:effectLst>
                  <a:outerShdw blurRad="38100" dist="38100" dir="2700000" algn="tl">
                    <a:srgbClr val="000000">
                      <a:alpha val="43137"/>
                    </a:srgbClr>
                  </a:outerShdw>
                </a:effectLst>
                <a:latin typeface="+mn-lt"/>
              </a:rPr>
              <a:t>Lesson I Conclusion</a:t>
            </a:r>
          </a:p>
          <a:p>
            <a:endParaRPr lang="en-US" b="1" dirty="0">
              <a:solidFill>
                <a:schemeClr val="tx1"/>
              </a:solidFill>
              <a:effectLst>
                <a:outerShdw blurRad="38100" dist="38100" dir="2700000" algn="tl">
                  <a:srgbClr val="000000">
                    <a:alpha val="43137"/>
                  </a:srgbClr>
                </a:outerShdw>
              </a:effectLst>
              <a:latin typeface="+mn-lt"/>
            </a:endParaRPr>
          </a:p>
          <a:p>
            <a:pPr marL="457200" indent="-457200" algn="l">
              <a:lnSpc>
                <a:spcPct val="90000"/>
              </a:lnSpc>
              <a:buClr>
                <a:schemeClr val="accent2"/>
              </a:buClr>
              <a:buSzPct val="75000"/>
            </a:pPr>
            <a:r>
              <a:rPr lang="en-US" i="1" dirty="0">
                <a:solidFill>
                  <a:schemeClr val="tx1"/>
                </a:solidFill>
                <a:effectLst>
                  <a:outerShdw blurRad="38100" dist="38100" dir="2700000" algn="tl">
                    <a:srgbClr val="000000">
                      <a:alpha val="43137"/>
                    </a:srgbClr>
                  </a:outerShdw>
                </a:effectLst>
              </a:rPr>
              <a:t>Learning Objectives:</a:t>
            </a:r>
          </a:p>
          <a:p>
            <a:pPr algn="l">
              <a:lnSpc>
                <a:spcPct val="90000"/>
              </a:lnSpc>
              <a:buClr>
                <a:schemeClr val="accent2"/>
              </a:buClr>
              <a:buSzPct val="75000"/>
            </a:pPr>
            <a:r>
              <a:rPr lang="en-US" sz="2400" dirty="0">
                <a:solidFill>
                  <a:schemeClr val="tx1"/>
                </a:solidFill>
                <a:effectLst>
                  <a:outerShdw blurRad="38100" dist="38100" dir="2700000" algn="tl">
                    <a:srgbClr val="000000">
                      <a:alpha val="43137"/>
                    </a:srgbClr>
                  </a:outerShdw>
                </a:effectLst>
              </a:rPr>
              <a:t>During this lesson, you learned and should be able to:</a:t>
            </a:r>
          </a:p>
          <a:p>
            <a:pPr marL="457200" lvl="4" algn="l">
              <a:lnSpc>
                <a:spcPct val="90000"/>
              </a:lnSpc>
              <a:buClr>
                <a:schemeClr val="accent2"/>
              </a:buClr>
            </a:pPr>
            <a:r>
              <a:rPr lang="en-US" sz="2400" dirty="0">
                <a:solidFill>
                  <a:schemeClr val="tx1"/>
                </a:solidFill>
                <a:effectLst>
                  <a:outerShdw blurRad="38100" dist="38100" dir="2700000" algn="tl">
                    <a:srgbClr val="000000">
                      <a:alpha val="43137"/>
                    </a:srgbClr>
                  </a:outerShdw>
                </a:effectLst>
              </a:rPr>
              <a:t>1. Understand the NRA’s Range Safety Officer Course.</a:t>
            </a:r>
          </a:p>
          <a:p>
            <a:pPr marL="457200" lvl="4" algn="l">
              <a:lnSpc>
                <a:spcPct val="90000"/>
              </a:lnSpc>
              <a:buClr>
                <a:schemeClr val="accent2"/>
              </a:buClr>
            </a:pPr>
            <a:r>
              <a:rPr lang="en-US" sz="2400" dirty="0">
                <a:solidFill>
                  <a:schemeClr val="tx1"/>
                </a:solidFill>
                <a:effectLst>
                  <a:outerShdw blurRad="38100" dist="38100" dir="2700000" algn="tl">
                    <a:srgbClr val="000000">
                      <a:alpha val="43137"/>
                    </a:srgbClr>
                  </a:outerShdw>
                </a:effectLst>
              </a:rPr>
              <a:t>2. Explain the procedure for becoming a NRA Range Safety Officer.</a:t>
            </a:r>
          </a:p>
          <a:p>
            <a:pPr marL="457200" lvl="4" algn="l">
              <a:lnSpc>
                <a:spcPct val="90000"/>
              </a:lnSpc>
              <a:buClr>
                <a:schemeClr val="accent2"/>
              </a:buClr>
            </a:pPr>
            <a:r>
              <a:rPr lang="en-US" sz="2400" dirty="0">
                <a:solidFill>
                  <a:schemeClr val="tx1"/>
                </a:solidFill>
                <a:effectLst>
                  <a:outerShdw blurRad="38100" dist="38100" dir="2700000" algn="tl">
                    <a:srgbClr val="000000">
                      <a:alpha val="43137"/>
                    </a:srgbClr>
                  </a:outerShdw>
                </a:effectLst>
              </a:rPr>
              <a:t>3. Explain the goal of the NRA Range Safety Officer Course</a:t>
            </a:r>
          </a:p>
          <a:p>
            <a:pPr marL="0" lvl="3" algn="l">
              <a:lnSpc>
                <a:spcPct val="90000"/>
              </a:lnSpc>
              <a:buClr>
                <a:schemeClr val="accent2"/>
              </a:buClr>
            </a:pPr>
            <a:endParaRPr lang="en-US" sz="2400" dirty="0">
              <a:solidFill>
                <a:schemeClr val="tx1"/>
              </a:solidFill>
              <a:effectLst>
                <a:outerShdw blurRad="38100" dist="38100" dir="2700000" algn="tl">
                  <a:srgbClr val="000000">
                    <a:alpha val="43137"/>
                  </a:srgbClr>
                </a:outerShdw>
              </a:effectLst>
            </a:endParaRPr>
          </a:p>
          <a:p>
            <a:pPr marL="0" lvl="3" algn="l">
              <a:lnSpc>
                <a:spcPct val="90000"/>
              </a:lnSpc>
              <a:buClr>
                <a:schemeClr val="accent2"/>
              </a:buClr>
            </a:pPr>
            <a:r>
              <a:rPr lang="en-US" sz="2400" dirty="0">
                <a:solidFill>
                  <a:schemeClr val="tx1"/>
                </a:solidFill>
                <a:effectLst>
                  <a:outerShdw blurRad="38100" dist="38100" dir="2700000" algn="tl">
                    <a:srgbClr val="000000">
                      <a:alpha val="43137"/>
                    </a:srgbClr>
                  </a:outerShdw>
                </a:effectLst>
              </a:rPr>
              <a:t>In Lesson II we will learn about:</a:t>
            </a:r>
          </a:p>
          <a:p>
            <a:pPr marL="457200" indent="-457200" algn="l">
              <a:buFont typeface="Wingdings" pitchFamily="2" charset="2"/>
              <a:buChar char="Ø"/>
            </a:pPr>
            <a:r>
              <a:rPr lang="en-US" sz="2400" dirty="0">
                <a:solidFill>
                  <a:schemeClr val="tx1"/>
                </a:solidFill>
                <a:effectLst>
                  <a:outerShdw blurRad="38100" dist="38100" dir="2700000" algn="tl">
                    <a:srgbClr val="000000">
                      <a:alpha val="43137"/>
                    </a:srgbClr>
                  </a:outerShdw>
                </a:effectLst>
              </a:rPr>
              <a:t>The role of the Range Safety Officer.</a:t>
            </a:r>
          </a:p>
          <a:p>
            <a:pPr marL="457200" indent="-457200" algn="l">
              <a:buFont typeface="Wingdings" pitchFamily="2" charset="2"/>
              <a:buChar char="Ø"/>
            </a:pPr>
            <a:r>
              <a:rPr lang="en-US" sz="2400" dirty="0">
                <a:solidFill>
                  <a:schemeClr val="tx1"/>
                </a:solidFill>
                <a:effectLst>
                  <a:outerShdw blurRad="38100" dist="38100" dir="2700000" algn="tl">
                    <a:srgbClr val="000000">
                      <a:alpha val="43137"/>
                    </a:srgbClr>
                  </a:outerShdw>
                </a:effectLst>
              </a:rPr>
              <a:t>The purpose of having range Standard Operating Procedures.</a:t>
            </a:r>
          </a:p>
          <a:p>
            <a:pPr marL="457200" indent="-457200"/>
            <a:r>
              <a:rPr lang="en-US" sz="2400" dirty="0">
                <a:solidFill>
                  <a:schemeClr val="tx1"/>
                </a:solidFill>
                <a:effectLst>
                  <a:outerShdw blurRad="38100" dist="38100" dir="2700000" algn="tl">
                    <a:srgbClr val="000000">
                      <a:alpha val="43137"/>
                    </a:srgbClr>
                  </a:outerShdw>
                </a:effectLst>
              </a:rPr>
              <a:t>What are your questions?</a:t>
            </a:r>
          </a:p>
          <a:p>
            <a:pPr marL="457200" indent="-457200"/>
            <a:endParaRPr lang="en-US" sz="2400" dirty="0">
              <a:solidFill>
                <a:schemeClr val="tx1"/>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 Min.		Cumulative Time:   25 Min.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Preview the next lesson by stating what the students will learn.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Instructor's Option: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Lesson II is only a 20-minute class.  To stay on time, you need to start immediately.  A break may be needed here, however, so observe the class and decide what is best for you.</a:t>
            </a:r>
            <a:endParaRPr lang="en-US" sz="1200" kern="1200" dirty="0">
              <a:solidFill>
                <a:schemeClr val="tx1"/>
              </a:solidFill>
              <a:effectLst/>
              <a:latin typeface="+mn-lt"/>
              <a:ea typeface="+mn-ea"/>
              <a:cs typeface="+mn-cs"/>
            </a:endParaRPr>
          </a:p>
          <a:p>
            <a:pPr marL="457200" indent="-457200"/>
            <a:endParaRPr lang="en-US" sz="2400" dirty="0">
              <a:solidFill>
                <a:schemeClr val="tx1"/>
              </a:solidFill>
              <a:effectLst>
                <a:outerShdw blurRad="38100" dist="38100" dir="2700000" algn="tl">
                  <a:srgbClr val="000000">
                    <a:alpha val="43137"/>
                  </a:srgbClr>
                </a:outerShdw>
              </a:effectLst>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dirty="0">
                <a:solidFill>
                  <a:schemeClr val="tx1"/>
                </a:solidFill>
                <a:effectLst>
                  <a:outerShdw blurRad="38100" dist="38100" dir="2700000" algn="tl">
                    <a:srgbClr val="000000">
                      <a:alpha val="43137"/>
                    </a:srgbClr>
                  </a:outerShdw>
                </a:effectLst>
              </a:rPr>
              <a:t>Stoppages on the Firing Line</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3 Min.                                             Cumulative Time:  92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When would the RSO instruct shooters on how to signal for assistance?</a:t>
            </a:r>
          </a:p>
          <a:p>
            <a:r>
              <a:rPr lang="en-US" sz="1200" kern="1200" dirty="0">
                <a:solidFill>
                  <a:schemeClr val="tx1"/>
                </a:solidFill>
                <a:effectLst/>
                <a:latin typeface="+mn-lt"/>
                <a:ea typeface="+mn-ea"/>
                <a:cs typeface="+mn-cs"/>
              </a:rPr>
              <a:t>•  During the range safety briefing.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system does your range use to signal for assistance?</a:t>
            </a:r>
          </a:p>
          <a:p>
            <a:r>
              <a:rPr lang="en-US" sz="1200" kern="1200" dirty="0">
                <a:solidFill>
                  <a:schemeClr val="tx1"/>
                </a:solidFill>
                <a:effectLst/>
                <a:latin typeface="+mn-lt"/>
                <a:ea typeface="+mn-ea"/>
                <a:cs typeface="+mn-cs"/>
              </a:rPr>
              <a:t>•  The shooter raises the non-shooting hand for assistance.  The shooter maintains control of the gun with the shooting hand.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Does your range have a policy on touching shooters while assisting them?</a:t>
            </a:r>
          </a:p>
          <a:p>
            <a:r>
              <a:rPr lang="en-US" sz="1200" kern="1200" dirty="0">
                <a:solidFill>
                  <a:schemeClr val="tx1"/>
                </a:solidFill>
                <a:effectLst/>
                <a:latin typeface="+mn-lt"/>
                <a:ea typeface="+mn-ea"/>
                <a:cs typeface="+mn-cs"/>
              </a:rPr>
              <a:t>•  If not, your club or range may want to consider it.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If you are not familiar with the gun, ask the owner if they have the owner's manual for the gun.  If the owner's manual is not available, ask if anyone on the range is familiar with the gun.  The final step would be to work the action and try to clear it by firing all the ammunition in the gun and then inspecting it again to ensure it is unloaded.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meant by "a loaded gun never leaves the firing line?"</a:t>
            </a:r>
          </a:p>
          <a:p>
            <a:r>
              <a:rPr lang="en-US" sz="1200" kern="1200" dirty="0">
                <a:solidFill>
                  <a:schemeClr val="tx1"/>
                </a:solidFill>
                <a:effectLst/>
                <a:latin typeface="+mn-lt"/>
                <a:ea typeface="+mn-ea"/>
                <a:cs typeface="+mn-cs"/>
              </a:rPr>
              <a:t>•  Do not remove guns from the firing line with a live cartridge or a projectile in the chamber or magazine.  A gunsmith may have to come to the firing line to assist with the stoppage or malfunction.</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89</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dirty="0">
                <a:solidFill>
                  <a:schemeClr val="tx1"/>
                </a:solidFill>
                <a:effectLst>
                  <a:outerShdw blurRad="38100" dist="38100" dir="2700000" algn="tl">
                    <a:srgbClr val="000000">
                      <a:alpha val="43137"/>
                    </a:srgbClr>
                  </a:outerShdw>
                </a:effectLst>
              </a:rPr>
              <a:t>Clearing Exercise</a:t>
            </a:r>
          </a:p>
          <a:p>
            <a:endParaRPr lang="en-US" sz="1200" b="0"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5 Min., 50 Min. for Exercise. (Work in break during exercise.)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Cumulative Time:  147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Establish a range: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Use tables for benches.</a:t>
            </a:r>
          </a:p>
          <a:p>
            <a:r>
              <a:rPr lang="en-US" sz="1200" kern="1200" dirty="0">
                <a:solidFill>
                  <a:schemeClr val="tx1"/>
                </a:solidFill>
                <a:effectLst/>
                <a:latin typeface="+mn-lt"/>
                <a:ea typeface="+mn-ea"/>
                <a:cs typeface="+mn-cs"/>
              </a:rPr>
              <a:t>•  Firing line and firing points.</a:t>
            </a:r>
          </a:p>
          <a:p>
            <a:r>
              <a:rPr lang="en-US" sz="1200" kern="1200" dirty="0">
                <a:solidFill>
                  <a:schemeClr val="tx1"/>
                </a:solidFill>
                <a:effectLst/>
                <a:latin typeface="+mn-lt"/>
                <a:ea typeface="+mn-ea"/>
                <a:cs typeface="+mn-cs"/>
              </a:rPr>
              <a:t>•  Place an unloaded gun at each firing point.</a:t>
            </a:r>
          </a:p>
          <a:p>
            <a:r>
              <a:rPr lang="en-US" sz="1200" kern="1200" dirty="0">
                <a:solidFill>
                  <a:schemeClr val="tx1"/>
                </a:solidFill>
                <a:effectLst/>
                <a:latin typeface="+mn-lt"/>
                <a:ea typeface="+mn-ea"/>
                <a:cs typeface="+mn-cs"/>
              </a:rPr>
              <a:t>•  One shooter and one RSO per firing point.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Conduct of the clearing exercise: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shooter and the RSO will trade roles at each firing point until all gun types are cleared.</a:t>
            </a:r>
          </a:p>
          <a:p>
            <a:r>
              <a:rPr lang="en-US" sz="1200" kern="1200" dirty="0">
                <a:solidFill>
                  <a:schemeClr val="tx1"/>
                </a:solidFill>
                <a:effectLst/>
                <a:latin typeface="+mn-lt"/>
                <a:ea typeface="+mn-ea"/>
                <a:cs typeface="+mn-cs"/>
              </a:rPr>
              <a:t>•   Make sure all RSO students complete each station.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shooter will: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Set up the stoppage.</a:t>
            </a:r>
          </a:p>
          <a:p>
            <a:r>
              <a:rPr lang="en-US" sz="1200" kern="1200" dirty="0">
                <a:solidFill>
                  <a:schemeClr val="tx1"/>
                </a:solidFill>
                <a:effectLst/>
                <a:latin typeface="+mn-lt"/>
                <a:ea typeface="+mn-ea"/>
                <a:cs typeface="+mn-cs"/>
              </a:rPr>
              <a:t>-- Raise hand for assistance.</a:t>
            </a:r>
          </a:p>
          <a:p>
            <a:r>
              <a:rPr lang="en-US" sz="1200" kern="1200" dirty="0">
                <a:solidFill>
                  <a:schemeClr val="tx1"/>
                </a:solidFill>
                <a:effectLst/>
                <a:latin typeface="+mn-lt"/>
                <a:ea typeface="+mn-ea"/>
                <a:cs typeface="+mn-cs"/>
              </a:rPr>
              <a:t>-- Explain the problem to the RSO.</a:t>
            </a:r>
          </a:p>
          <a:p>
            <a:r>
              <a:rPr lang="en-US" sz="1200" kern="1200" dirty="0">
                <a:solidFill>
                  <a:schemeClr val="tx1"/>
                </a:solidFill>
                <a:effectLst/>
                <a:latin typeface="+mn-lt"/>
                <a:ea typeface="+mn-ea"/>
                <a:cs typeface="+mn-cs"/>
              </a:rPr>
              <a:t>-- Follow the instructions of the RSO, then ask the RSO to clear the gun to observe the proper procedure.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RSO will: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Ask how he may assist the shooter.</a:t>
            </a:r>
          </a:p>
          <a:p>
            <a:r>
              <a:rPr lang="en-US" sz="1200" kern="1200" dirty="0">
                <a:solidFill>
                  <a:schemeClr val="tx1"/>
                </a:solidFill>
                <a:effectLst/>
                <a:latin typeface="+mn-lt"/>
                <a:ea typeface="+mn-ea"/>
                <a:cs typeface="+mn-cs"/>
              </a:rPr>
              <a:t>-- Listen to the problem and ask questions if needed.</a:t>
            </a:r>
          </a:p>
          <a:p>
            <a:r>
              <a:rPr lang="en-US" sz="1200" kern="1200" dirty="0">
                <a:solidFill>
                  <a:schemeClr val="tx1"/>
                </a:solidFill>
                <a:effectLst/>
                <a:latin typeface="+mn-lt"/>
                <a:ea typeface="+mn-ea"/>
                <a:cs typeface="+mn-cs"/>
              </a:rPr>
              <a:t>-- Talk the shooter through the clearing procedure.</a:t>
            </a:r>
          </a:p>
          <a:p>
            <a:r>
              <a:rPr lang="en-US" sz="1200" kern="1200" dirty="0">
                <a:solidFill>
                  <a:schemeClr val="tx1"/>
                </a:solidFill>
                <a:effectLst/>
                <a:latin typeface="+mn-lt"/>
                <a:ea typeface="+mn-ea"/>
                <a:cs typeface="+mn-cs"/>
              </a:rPr>
              <a:t>-- Take the gun out of the shooter's control and clear it.</a:t>
            </a:r>
          </a:p>
          <a:p>
            <a:r>
              <a:rPr lang="en-US" sz="1200" kern="1200" dirty="0">
                <a:solidFill>
                  <a:schemeClr val="tx1"/>
                </a:solidFill>
                <a:effectLst/>
                <a:latin typeface="+mn-lt"/>
                <a:ea typeface="+mn-ea"/>
                <a:cs typeface="+mn-cs"/>
              </a:rPr>
              <a:t>-- Return the gun to the shooter. </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90</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rgbClr val="FF0000"/>
                </a:solidFill>
                <a:effectLst>
                  <a:outerShdw blurRad="38100" dist="38100" dir="2700000" algn="tl">
                    <a:srgbClr val="000000">
                      <a:alpha val="43137"/>
                    </a:srgbClr>
                  </a:outerShdw>
                </a:effectLst>
              </a:rPr>
              <a:t>Lesson VI: Conclusion</a:t>
            </a:r>
            <a:endParaRPr lang="en-US" sz="1200" b="0" dirty="0">
              <a:solidFill>
                <a:srgbClr val="FF0000"/>
              </a:solidFill>
              <a:effectLst>
                <a:outerShdw blurRad="38100" dist="38100" dir="2700000" algn="tl">
                  <a:srgbClr val="000000">
                    <a:alpha val="43137"/>
                  </a:srgbClr>
                </a:outerShdw>
              </a:effectLst>
            </a:endParaRPr>
          </a:p>
          <a:p>
            <a:endParaRPr lang="en-US" sz="1200" b="0" dirty="0">
              <a:solidFill>
                <a:srgbClr val="FF0000"/>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2Min.		Cumulative Time:  149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Review learning</a:t>
            </a:r>
            <a:r>
              <a:rPr lang="en-US" sz="1200" kern="1200" dirty="0">
                <a:solidFill>
                  <a:schemeClr val="tx1"/>
                </a:solidFill>
                <a:effectLst/>
                <a:latin typeface="+mn-lt"/>
                <a:ea typeface="+mn-ea"/>
                <a:cs typeface="+mn-cs"/>
              </a:rPr>
              <a:t> objectives.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stoppage?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 stoppage is an unintentional interruption in the operational cycle of a gun that locks up the action, keeping it from functioning properly.   Stoppages can be cleared from a gun quickly, returning it to an operational condition.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a malfunction?</a:t>
            </a:r>
          </a:p>
          <a:p>
            <a:r>
              <a:rPr lang="en-US" sz="1200" kern="1200" dirty="0">
                <a:solidFill>
                  <a:schemeClr val="tx1"/>
                </a:solidFill>
                <a:effectLst/>
                <a:latin typeface="+mn-lt"/>
                <a:ea typeface="+mn-ea"/>
                <a:cs typeface="+mn-cs"/>
              </a:rPr>
              <a:t>• A malfunction is a failure of a gun to function as designed. Malfunctions may require the gun to be repaired to restore it to a properly functioning condition.</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Is everyone confident that he or she can safely take a loaded gun from a shooter?</a:t>
            </a:r>
          </a:p>
          <a:p>
            <a:r>
              <a:rPr lang="en-US" sz="1200" kern="1200" dirty="0">
                <a:solidFill>
                  <a:schemeClr val="tx1"/>
                </a:solidFill>
                <a:effectLst/>
                <a:latin typeface="+mn-lt"/>
                <a:ea typeface="+mn-ea"/>
                <a:cs typeface="+mn-cs"/>
              </a:rPr>
              <a:t>• If anyone is not sure, provide additional training.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Is everyone confident that he or she can clear a stoppage?</a:t>
            </a:r>
          </a:p>
          <a:p>
            <a:r>
              <a:rPr lang="en-US" sz="1200" kern="1200" dirty="0">
                <a:solidFill>
                  <a:schemeClr val="tx1"/>
                </a:solidFill>
                <a:effectLst/>
                <a:latin typeface="+mn-lt"/>
                <a:ea typeface="+mn-ea"/>
                <a:cs typeface="+mn-cs"/>
              </a:rPr>
              <a:t>• If anyone is not sure, provide additional training</a:t>
            </a:r>
            <a:endParaRPr lang="en-US" sz="1200" b="1"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91</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rPr>
              <a:t>Lesson VII: Preview</a:t>
            </a:r>
          </a:p>
          <a:p>
            <a:endParaRPr lang="en-US" sz="1200" b="1" dirty="0">
              <a:solidFill>
                <a:schemeClr val="tx1"/>
              </a:solidFill>
              <a:effectLst/>
            </a:endParaRPr>
          </a:p>
          <a:p>
            <a:r>
              <a:rPr lang="en-US" sz="1200" b="1" kern="1200" dirty="0">
                <a:solidFill>
                  <a:schemeClr val="tx1"/>
                </a:solidFill>
                <a:effectLst/>
                <a:latin typeface="+mn-lt"/>
                <a:ea typeface="+mn-ea"/>
                <a:cs typeface="+mn-cs"/>
              </a:rPr>
              <a:t>1 Min.                       Cumulative Time:  150 Min.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next lesson is the written test Announce the amount of time allotted for the break and what time the test will begin.  Remind students to sharpen their pencils!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sure each student understands the correct answers.</a:t>
            </a:r>
          </a:p>
          <a:p>
            <a:endParaRPr lang="en-US" sz="1200" dirty="0">
              <a:solidFill>
                <a:schemeClr val="tx1"/>
              </a:solidFill>
              <a:effectLst/>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92</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b="1" dirty="0">
                <a:solidFill>
                  <a:schemeClr val="tx1"/>
                </a:solidFill>
                <a:effectLst>
                  <a:outerShdw blurRad="38100" dist="38100" dir="2700000" algn="tl">
                    <a:srgbClr val="000000">
                      <a:alpha val="43137"/>
                    </a:srgbClr>
                  </a:outerShdw>
                </a:effectLst>
              </a:rPr>
              <a:t>Lesson VII: Course Exam &amp; Review</a:t>
            </a:r>
          </a:p>
          <a:p>
            <a:endParaRPr lang="en-US" sz="1200" b="1" dirty="0">
              <a:solidFill>
                <a:schemeClr val="tx1"/>
              </a:solidFill>
              <a:effectLst>
                <a:outerShdw blurRad="38100" dist="38100" dir="2700000" algn="tl">
                  <a:srgbClr val="000000">
                    <a:alpha val="43137"/>
                  </a:srgbClr>
                </a:outerShdw>
              </a:effectLst>
            </a:endParaRPr>
          </a:p>
          <a:p>
            <a:pPr marL="533400" indent="-533400">
              <a:lnSpc>
                <a:spcPct val="90000"/>
              </a:lnSpc>
              <a:buFont typeface="Wingdings" pitchFamily="2" charset="2"/>
              <a:buNone/>
            </a:pPr>
            <a:r>
              <a:rPr lang="en-US" sz="1200" b="1" i="1" dirty="0">
                <a:solidFill>
                  <a:schemeClr val="tx1"/>
                </a:solidFill>
                <a:effectLst>
                  <a:outerShdw blurRad="38100" dist="38100" dir="2700000" algn="tl">
                    <a:srgbClr val="000000">
                      <a:alpha val="43137"/>
                    </a:srgbClr>
                  </a:outerShdw>
                </a:effectLst>
              </a:rPr>
              <a:t>Learning Objectives</a:t>
            </a:r>
            <a:r>
              <a:rPr lang="en-US" sz="1200" dirty="0">
                <a:solidFill>
                  <a:schemeClr val="tx1"/>
                </a:solidFill>
                <a:effectLst>
                  <a:outerShdw blurRad="38100" dist="38100" dir="2700000" algn="tl">
                    <a:srgbClr val="000000">
                      <a:alpha val="43137"/>
                    </a:srgbClr>
                  </a:outerShdw>
                </a:effectLst>
              </a:rPr>
              <a:t> </a:t>
            </a:r>
          </a:p>
          <a:p>
            <a:pPr marL="533400" indent="-533400">
              <a:lnSpc>
                <a:spcPct val="90000"/>
              </a:lnSpc>
              <a:buFont typeface="Wingdings" pitchFamily="2" charset="2"/>
              <a:buNone/>
            </a:pPr>
            <a:r>
              <a:rPr lang="en-US" sz="1200" dirty="0">
                <a:solidFill>
                  <a:schemeClr val="tx1"/>
                </a:solidFill>
                <a:effectLst>
                  <a:outerShdw blurRad="38100" dist="38100" dir="2700000" algn="tl">
                    <a:srgbClr val="000000">
                      <a:alpha val="43137"/>
                    </a:srgbClr>
                  </a:outerShdw>
                </a:effectLst>
              </a:rPr>
              <a:t> </a:t>
            </a:r>
          </a:p>
          <a:p>
            <a:pPr marL="533400" indent="-533400">
              <a:lnSpc>
                <a:spcPct val="90000"/>
              </a:lnSpc>
              <a:buFont typeface="Wingdings" pitchFamily="2" charset="2"/>
              <a:buNone/>
            </a:pPr>
            <a:r>
              <a:rPr lang="en-US" sz="1200" dirty="0">
                <a:solidFill>
                  <a:schemeClr val="tx1"/>
                </a:solidFill>
                <a:effectLst>
                  <a:outerShdw blurRad="38100" dist="38100" dir="2700000" algn="tl">
                    <a:srgbClr val="000000">
                      <a:alpha val="43137"/>
                    </a:srgbClr>
                  </a:outerShdw>
                </a:effectLst>
              </a:rPr>
              <a:t>In this lesson, you will:</a:t>
            </a:r>
          </a:p>
          <a:p>
            <a:pPr marL="533400" indent="-533400">
              <a:lnSpc>
                <a:spcPct val="90000"/>
              </a:lnSpc>
              <a:buFont typeface="Wingdings" pitchFamily="2" charset="2"/>
              <a:buNone/>
            </a:pPr>
            <a:endParaRPr lang="en-US" sz="1200" dirty="0">
              <a:solidFill>
                <a:schemeClr val="tx1"/>
              </a:solidFill>
              <a:effectLst>
                <a:outerShdw blurRad="38100" dist="38100" dir="2700000" algn="tl">
                  <a:srgbClr val="000000">
                    <a:alpha val="43137"/>
                  </a:srgbClr>
                </a:outerShdw>
              </a:effectLst>
            </a:endParaRP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Pass the Range Safety Officer course’s written examination.</a:t>
            </a:r>
          </a:p>
          <a:p>
            <a:pPr marL="457200" indent="-457200">
              <a:buFont typeface="+mj-lt"/>
              <a:buAutoNum type="arabicPeriod"/>
            </a:pPr>
            <a:r>
              <a:rPr lang="en-US" sz="1200" dirty="0">
                <a:solidFill>
                  <a:schemeClr val="tx1"/>
                </a:solidFill>
                <a:effectLst>
                  <a:outerShdw blurRad="38100" dist="38100" dir="2700000" algn="tl">
                    <a:srgbClr val="000000">
                      <a:alpha val="43137"/>
                    </a:srgbClr>
                  </a:outerShdw>
                </a:effectLst>
              </a:rPr>
              <a:t>Understand the procedure for finalizing the credentialing process with the NRA at: </a:t>
            </a:r>
            <a:r>
              <a:rPr lang="en-US" sz="1200" dirty="0">
                <a:solidFill>
                  <a:schemeClr val="tx1"/>
                </a:solidFill>
                <a:effectLst>
                  <a:outerShdw blurRad="38100" dist="38100" dir="2700000" algn="tl">
                    <a:srgbClr val="000000">
                      <a:alpha val="43137"/>
                    </a:srgbClr>
                  </a:outerShdw>
                </a:effectLst>
                <a:hlinkClick r:id="rId3"/>
              </a:rPr>
              <a:t>www.NRAInstructors.org</a:t>
            </a:r>
            <a:r>
              <a:rPr lang="en-US" sz="1200" dirty="0">
                <a:solidFill>
                  <a:schemeClr val="tx1"/>
                </a:solidFill>
                <a:effectLst>
                  <a:outerShdw blurRad="38100" dist="38100" dir="2700000" algn="tl">
                    <a:srgbClr val="000000">
                      <a:alpha val="43137"/>
                    </a:srgbClr>
                  </a:outerShdw>
                </a:effectLst>
              </a:rPr>
              <a:t>.</a:t>
            </a:r>
          </a:p>
          <a:p>
            <a:endParaRPr lang="en-US" sz="1200" dirty="0">
              <a:solidFill>
                <a:schemeClr val="tx1"/>
              </a:solidFill>
            </a:endParaRPr>
          </a:p>
          <a:p>
            <a:r>
              <a:rPr lang="en-US" sz="1200" dirty="0">
                <a:solidFill>
                  <a:schemeClr val="tx1"/>
                </a:solidFill>
              </a:rPr>
              <a:t>=============================</a:t>
            </a:r>
          </a:p>
          <a:p>
            <a:endParaRPr lang="en-US" sz="1200" dirty="0">
              <a:solidFill>
                <a:schemeClr val="tx1"/>
              </a:solidFill>
            </a:endParaRPr>
          </a:p>
          <a:p>
            <a:r>
              <a:rPr lang="en-US" sz="1200" b="1" kern="1200" dirty="0">
                <a:solidFill>
                  <a:schemeClr val="tx1"/>
                </a:solidFill>
                <a:effectLst/>
                <a:latin typeface="+mn-lt"/>
                <a:ea typeface="+mn-ea"/>
                <a:cs typeface="+mn-cs"/>
              </a:rPr>
              <a:t>LEARNING OBJECTIVES: </a:t>
            </a:r>
            <a:r>
              <a:rPr lang="en-US" sz="1200" kern="1200" dirty="0">
                <a:solidFill>
                  <a:schemeClr val="tx1"/>
                </a:solidFill>
                <a:effectLst/>
                <a:latin typeface="+mn-lt"/>
                <a:ea typeface="+mn-ea"/>
                <a:cs typeface="+mn-cs"/>
              </a:rPr>
              <a:t>Upon completion  of this lesson, students should be able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Pass the NRA's Range Safety Officer test.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Understand  the procedure  for finalizing  credentialing  with the NRA.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Length: </a:t>
            </a:r>
            <a:r>
              <a:rPr lang="en-US" sz="1200" kern="1200" dirty="0">
                <a:solidFill>
                  <a:schemeClr val="tx1"/>
                </a:solidFill>
                <a:effectLst/>
                <a:latin typeface="+mn-lt"/>
                <a:ea typeface="+mn-ea"/>
                <a:cs typeface="+mn-cs"/>
              </a:rPr>
              <a:t>90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Facility:  </a:t>
            </a:r>
            <a:r>
              <a:rPr lang="en-US" sz="1200" kern="1200" dirty="0">
                <a:solidFill>
                  <a:schemeClr val="tx1"/>
                </a:solidFill>
                <a:effectLst/>
                <a:latin typeface="+mn-lt"/>
                <a:ea typeface="+mn-ea"/>
                <a:cs typeface="+mn-cs"/>
              </a:rPr>
              <a:t>Classroom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Training Materials: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NRA  Range Safety Officer Test (one per student)</a:t>
            </a:r>
          </a:p>
          <a:p>
            <a:r>
              <a:rPr lang="en-US" sz="1200" kern="1200" dirty="0">
                <a:solidFill>
                  <a:schemeClr val="tx1"/>
                </a:solidFill>
                <a:effectLst/>
                <a:latin typeface="+mn-lt"/>
                <a:ea typeface="+mn-ea"/>
                <a:cs typeface="+mn-cs"/>
              </a:rPr>
              <a:t>•  NRA  Range Safety Answer Sheet (one per student)</a:t>
            </a:r>
          </a:p>
          <a:p>
            <a:r>
              <a:rPr lang="en-US" sz="1200" kern="1200" dirty="0">
                <a:solidFill>
                  <a:schemeClr val="tx1"/>
                </a:solidFill>
                <a:effectLst/>
                <a:latin typeface="+mn-lt"/>
                <a:ea typeface="+mn-ea"/>
                <a:cs typeface="+mn-cs"/>
              </a:rPr>
              <a:t>•  NRA  Range Safety Officer Test Key</a:t>
            </a:r>
          </a:p>
          <a:p>
            <a:r>
              <a:rPr lang="en-US" sz="1200" kern="1200" dirty="0">
                <a:solidFill>
                  <a:schemeClr val="tx1"/>
                </a:solidFill>
                <a:effectLst/>
                <a:latin typeface="+mn-lt"/>
                <a:ea typeface="+mn-ea"/>
                <a:cs typeface="+mn-cs"/>
              </a:rPr>
              <a:t>•  Pencils (one per student)</a:t>
            </a:r>
          </a:p>
          <a:p>
            <a:r>
              <a:rPr lang="en-US" sz="1200" kern="1200" dirty="0">
                <a:solidFill>
                  <a:schemeClr val="tx1"/>
                </a:solidFill>
                <a:effectLst/>
                <a:latin typeface="+mn-lt"/>
                <a:ea typeface="+mn-ea"/>
                <a:cs typeface="+mn-cs"/>
              </a:rPr>
              <a:t>•  Viewgraphs</a:t>
            </a:r>
          </a:p>
          <a:p>
            <a:r>
              <a:rPr lang="en-US" sz="1200" kern="1200" dirty="0">
                <a:solidFill>
                  <a:schemeClr val="tx1"/>
                </a:solidFill>
                <a:effectLst/>
                <a:latin typeface="+mn-lt"/>
                <a:ea typeface="+mn-ea"/>
                <a:cs typeface="+mn-cs"/>
              </a:rPr>
              <a:t>•   Training aids as appropriate:  chalk, eraser, blackboard,  flipchart, easel, markers, overhead projector, bulbs, screen, etc.</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NRA Basic Range Safety Officer Course Student Study  Guide</a:t>
            </a:r>
            <a:endParaRPr lang="en-US" sz="1200" kern="1200" dirty="0">
              <a:solidFill>
                <a:schemeClr val="tx1"/>
              </a:solidFill>
              <a:effectLst/>
              <a:latin typeface="+mn-lt"/>
              <a:ea typeface="+mn-ea"/>
              <a:cs typeface="+mn-cs"/>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93</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Course Exam</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1 Min., 59 Min. for Test.                                              Cumulative Time:  60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time limit is 60 minutes for the test.</a:t>
            </a:r>
          </a:p>
          <a:p>
            <a:r>
              <a:rPr lang="en-US" sz="1200" kern="1200" dirty="0">
                <a:solidFill>
                  <a:schemeClr val="tx1"/>
                </a:solidFill>
                <a:effectLst/>
                <a:latin typeface="+mn-lt"/>
                <a:ea typeface="+mn-ea"/>
                <a:cs typeface="+mn-cs"/>
              </a:rPr>
              <a:t>• This examination is an open book test.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If you need help, raise your hand for assistance.</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Remain available </a:t>
            </a:r>
            <a:r>
              <a:rPr lang="en-US" sz="1200" i="1" kern="1200" dirty="0">
                <a:solidFill>
                  <a:schemeClr val="tx1"/>
                </a:solidFill>
                <a:effectLst/>
                <a:latin typeface="+mn-lt"/>
                <a:ea typeface="+mn-ea"/>
                <a:cs typeface="+mn-cs"/>
              </a:rPr>
              <a:t>during the test to explain questions to students</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94</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dirty="0">
                <a:solidFill>
                  <a:schemeClr val="tx1"/>
                </a:solidFill>
                <a:effectLst>
                  <a:outerShdw blurRad="38100" dist="38100" dir="2700000" algn="tl">
                    <a:srgbClr val="000000">
                      <a:alpha val="43137"/>
                    </a:srgbClr>
                  </a:outerShdw>
                </a:effectLst>
              </a:rPr>
              <a:t>Course Exam Review</a:t>
            </a:r>
          </a:p>
          <a:p>
            <a:endParaRPr lang="en-US" sz="1200" b="1" dirty="0">
              <a:solidFill>
                <a:schemeClr val="tx1"/>
              </a:solidFill>
              <a:effectLst>
                <a:outerShdw blurRad="38100" dist="38100" dir="2700000" algn="tl">
                  <a:srgbClr val="000000">
                    <a:alpha val="43137"/>
                  </a:srgbClr>
                </a:outerShdw>
              </a:effectLst>
            </a:endParaRPr>
          </a:p>
          <a:p>
            <a:r>
              <a:rPr lang="en-US" sz="1200" b="1" kern="1200" dirty="0">
                <a:solidFill>
                  <a:schemeClr val="tx1"/>
                </a:solidFill>
                <a:effectLst/>
                <a:latin typeface="+mn-lt"/>
                <a:ea typeface="+mn-ea"/>
                <a:cs typeface="+mn-cs"/>
              </a:rPr>
              <a:t>2 Min., 23 Min. for Review.                                                Cumulative Time:  85 Min. Explain: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Passing score is 90 percent or higher.</a:t>
            </a:r>
          </a:p>
          <a:p>
            <a:r>
              <a:rPr lang="en-US" sz="1200" kern="1200" dirty="0">
                <a:solidFill>
                  <a:schemeClr val="tx1"/>
                </a:solidFill>
                <a:effectLst/>
                <a:latin typeface="+mn-lt"/>
                <a:ea typeface="+mn-ea"/>
                <a:cs typeface="+mn-cs"/>
              </a:rPr>
              <a:t>• Students are to exchange answer sheets.</a:t>
            </a:r>
          </a:p>
          <a:p>
            <a:r>
              <a:rPr lang="en-US" sz="1200" kern="1200" dirty="0">
                <a:solidFill>
                  <a:schemeClr val="tx1"/>
                </a:solidFill>
                <a:effectLst/>
                <a:latin typeface="+mn-lt"/>
                <a:ea typeface="+mn-ea"/>
                <a:cs typeface="+mn-cs"/>
              </a:rPr>
              <a:t>• Students take turns reading the test questions and giving the answers.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Ensure </a:t>
            </a:r>
            <a:r>
              <a:rPr lang="en-US" sz="1200" i="1" kern="1200" dirty="0">
                <a:solidFill>
                  <a:schemeClr val="tx1"/>
                </a:solidFill>
                <a:effectLst/>
                <a:latin typeface="+mn-lt"/>
                <a:ea typeface="+mn-ea"/>
                <a:cs typeface="+mn-cs"/>
              </a:rPr>
              <a:t>correct answer is given and explain correct answer if necessary.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the review is complete, have the students total the test scores and return answer sheets to the owners. Each question is worth two points.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Sign off </a:t>
            </a:r>
            <a:r>
              <a:rPr lang="en-US" sz="1200" kern="1200" dirty="0">
                <a:solidFill>
                  <a:schemeClr val="tx1"/>
                </a:solidFill>
                <a:effectLst/>
                <a:latin typeface="+mn-lt"/>
                <a:ea typeface="+mn-ea"/>
                <a:cs typeface="+mn-cs"/>
              </a:rPr>
              <a:t>on passing scores. </a:t>
            </a:r>
            <a:r>
              <a:rPr lang="en-US" sz="1200" b="1" kern="1200" dirty="0">
                <a:solidFill>
                  <a:schemeClr val="tx1"/>
                </a:solidFill>
                <a:effectLst/>
                <a:latin typeface="+mn-lt"/>
                <a:ea typeface="+mn-ea"/>
                <a:cs typeface="+mn-cs"/>
              </a:rPr>
              <a:t>Inform </a:t>
            </a:r>
            <a:r>
              <a:rPr lang="en-US" sz="1200" kern="1200" dirty="0">
                <a:solidFill>
                  <a:schemeClr val="tx1"/>
                </a:solidFill>
                <a:effectLst/>
                <a:latin typeface="+mn-lt"/>
                <a:ea typeface="+mn-ea"/>
                <a:cs typeface="+mn-cs"/>
              </a:rPr>
              <a:t>students that additional training is available to those who score below 90 percent on the test.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Report </a:t>
            </a:r>
            <a:r>
              <a:rPr lang="en-US" sz="1200" kern="1200" dirty="0">
                <a:solidFill>
                  <a:schemeClr val="tx1"/>
                </a:solidFill>
                <a:effectLst/>
                <a:latin typeface="+mn-lt"/>
                <a:ea typeface="+mn-ea"/>
                <a:cs typeface="+mn-cs"/>
              </a:rPr>
              <a:t>training at </a:t>
            </a:r>
            <a:r>
              <a:rPr lang="en-US" sz="1200" b="1" u="none" strike="noStrike" kern="1200" dirty="0">
                <a:solidFill>
                  <a:schemeClr val="tx1"/>
                </a:solidFill>
                <a:effectLst/>
                <a:latin typeface="+mn-lt"/>
                <a:ea typeface="+mn-ea"/>
                <a:cs typeface="+mn-cs"/>
                <a:hlinkClick r:id="rId3"/>
              </a:rPr>
              <a:t>www.nrainstructors.org</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Generally, 24-48 hours after the report is submitted by the trainer, </a:t>
            </a:r>
            <a:r>
              <a:rPr lang="en-US" sz="1200" kern="1200" dirty="0">
                <a:solidFill>
                  <a:schemeClr val="tx1"/>
                </a:solidFill>
                <a:effectLst/>
                <a:latin typeface="+mn-lt"/>
                <a:ea typeface="+mn-ea"/>
                <a:cs typeface="+mn-cs"/>
              </a:rPr>
              <a:t>Range Safety Officer candidates will have 30 days to register and log in at NRAinstructors.org using their NRA member identification number to complete their credentials processing. Those that are not currently NRA members will need to wait until a non-member identification number is assigned, and they are notified by email. Part of this process will be a requirement for candidates' to acknowledge and agree to a disclaimer and pay the appropriate credentialing fee, which varies depending on NRA membership status. Once this is accomplished, candidates will be able to print and/or download their certificate and ID card.  In order to be an NRA certified Range Safety Officer,  individuals will need access to an electronic device that can be used to log in to NRAInstructors.org,  a valid email address, and may find it useful to have some method to print or download items from NRAinstructors.org.</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95</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rPr>
              <a:t>CRSO Submits Course Report</a:t>
            </a:r>
          </a:p>
          <a:p>
            <a:endParaRPr lang="en-US" sz="1200" b="1" dirty="0">
              <a:solidFill>
                <a:schemeClr val="tx1"/>
              </a:solidFill>
              <a:effectLst>
                <a:outerShdw blurRad="38100" dist="38100" dir="2700000" algn="tl">
                  <a:srgbClr val="000000">
                    <a:alpha val="43137"/>
                  </a:srgbClr>
                </a:outerShdw>
              </a:effectLst>
            </a:endParaRPr>
          </a:p>
          <a:p>
            <a:r>
              <a:rPr lang="en-US" sz="1200" b="1" i="1" dirty="0">
                <a:solidFill>
                  <a:schemeClr val="tx1"/>
                </a:solidFill>
              </a:rPr>
              <a:t>In 24-48 hours after the report is submitted:</a:t>
            </a:r>
            <a:endParaRPr lang="en-US" sz="1200" dirty="0">
              <a:solidFill>
                <a:schemeClr val="tx1"/>
              </a:solidFill>
            </a:endParaRPr>
          </a:p>
          <a:p>
            <a:pPr marL="514350" indent="-514350">
              <a:buFont typeface="+mj-lt"/>
              <a:buAutoNum type="arabicPeriod"/>
            </a:pPr>
            <a:r>
              <a:rPr lang="en-US" sz="1200" dirty="0">
                <a:solidFill>
                  <a:schemeClr val="tx1"/>
                </a:solidFill>
              </a:rPr>
              <a:t>Range Safety Officer candidates will have 30 days to register and log in at </a:t>
            </a:r>
            <a:r>
              <a:rPr lang="en-US" sz="1200" u="sng" dirty="0">
                <a:solidFill>
                  <a:schemeClr val="tx1"/>
                </a:solidFill>
                <a:hlinkClick r:id="rId3"/>
              </a:rPr>
              <a:t>NRAInstructors.org</a:t>
            </a:r>
            <a:r>
              <a:rPr lang="en-US" sz="1200" dirty="0">
                <a:solidFill>
                  <a:schemeClr val="tx1"/>
                </a:solidFill>
              </a:rPr>
              <a:t> using their NRA member identification number to complete their credentials processing.</a:t>
            </a:r>
          </a:p>
          <a:p>
            <a:pPr marL="514350" indent="-514350">
              <a:buFont typeface="+mj-lt"/>
              <a:buAutoNum type="arabicPeriod"/>
            </a:pPr>
            <a:r>
              <a:rPr lang="en-US" sz="1200" dirty="0">
                <a:solidFill>
                  <a:schemeClr val="tx1"/>
                </a:solidFill>
              </a:rPr>
              <a:t>Those that are not currently NRA members will need to wait until a non-member identification number is assigned, and they are notified by email.  Please review these procedures on the following slides.  </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A43BB91-983C-4022-8984-084D59186CA2}" type="slidenum">
              <a:rPr lang="en-US" smtClean="0"/>
              <a:pPr/>
              <a:t>96</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u="sng" dirty="0"/>
              <a:t>NRA Trainers, Coaches and RSO Registration on NRAInstructors.org</a:t>
            </a:r>
            <a:endParaRPr lang="en-US" b="1" u="none" dirty="0"/>
          </a:p>
          <a:p>
            <a:endParaRPr lang="en-US" b="0" u="none" dirty="0"/>
          </a:p>
          <a:p>
            <a:pPr marL="171450" indent="-171450">
              <a:buFont typeface="Arial" panose="020B0604020202020204" pitchFamily="34" charset="0"/>
              <a:buChar char="•"/>
            </a:pPr>
            <a:r>
              <a:rPr lang="en-US" b="0" u="none" dirty="0"/>
              <a:t>Navigate your browser to nrainstructors.org.</a:t>
            </a:r>
          </a:p>
          <a:p>
            <a:pPr marL="171450" indent="-171450">
              <a:buFont typeface="Arial" panose="020B0604020202020204" pitchFamily="34" charset="0"/>
              <a:buChar char="•"/>
            </a:pPr>
            <a:r>
              <a:rPr lang="en-US" b="0" u="none" dirty="0"/>
              <a:t>Click on the right tile labelled “Trainer’s Access.”</a:t>
            </a:r>
            <a:r>
              <a:rPr lang="en-US" dirty="0"/>
              <a:t> </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97</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NRA Trainers, Coaches and RSO Registration on NRAInstructors.org (continued)</a:t>
            </a:r>
            <a:endParaRPr lang="en-US" b="1" u="none" dirty="0"/>
          </a:p>
          <a:p>
            <a:endParaRPr lang="en-US" dirty="0"/>
          </a:p>
          <a:p>
            <a:pPr marL="171450" indent="-171450">
              <a:buFont typeface="Arial" panose="020B0604020202020204" pitchFamily="34" charset="0"/>
              <a:buChar char="•"/>
            </a:pPr>
            <a:r>
              <a:rPr lang="en-US" dirty="0"/>
              <a:t>First time users: Click on the hyperlink “Click Here to Register.”</a:t>
            </a:r>
          </a:p>
          <a:p>
            <a:endParaRPr lang="en-US" dirty="0"/>
          </a:p>
        </p:txBody>
      </p:sp>
      <p:sp>
        <p:nvSpPr>
          <p:cNvPr id="4" name="Slide Number Placeholder 3"/>
          <p:cNvSpPr>
            <a:spLocks noGrp="1"/>
          </p:cNvSpPr>
          <p:nvPr>
            <p:ph type="sldNum" sz="quarter" idx="10"/>
          </p:nvPr>
        </p:nvSpPr>
        <p:spPr/>
        <p:txBody>
          <a:bodyPr/>
          <a:lstStyle/>
          <a:p>
            <a:fld id="{AA43BB91-983C-4022-8984-084D59186CA2}" type="slidenum">
              <a:rPr lang="en-US" smtClean="0"/>
              <a:pPr/>
              <a:t>98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FE5560-0C42-4C4F-B408-5BD84117925A}" type="datetime1">
              <a:rPr lang="en-US" smtClean="0"/>
              <a:pPr/>
              <a:t>5/11/2020</a:t>
            </a:fld>
            <a:endParaRPr lang="en-US" dirty="0"/>
          </a:p>
        </p:txBody>
      </p:sp>
      <p:sp>
        <p:nvSpPr>
          <p:cNvPr id="5" name="Footer Placeholder 4"/>
          <p:cNvSpPr>
            <a:spLocks noGrp="1"/>
          </p:cNvSpPr>
          <p:nvPr>
            <p:ph type="ftr" sz="quarter" idx="11"/>
          </p:nvPr>
        </p:nvSpPr>
        <p:spPr/>
        <p:txBody>
          <a:bodyPr/>
          <a:lstStyle/>
          <a:p>
            <a:r>
              <a:rPr lang="en-US" dirty="0"/>
              <a:t>NATIONAL RIFLE ASSOCIATION OF AMERICA EDUCATION &amp; TRAINING DIVISION</a:t>
            </a:r>
          </a:p>
        </p:txBody>
      </p:sp>
      <p:sp>
        <p:nvSpPr>
          <p:cNvPr id="6" name="Slide Number Placeholder 5"/>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8C098-E6B3-4276-9E55-894E87A86A87}" type="datetime1">
              <a:rPr lang="en-US" smtClean="0"/>
              <a:pPr/>
              <a:t>5/11/2020</a:t>
            </a:fld>
            <a:endParaRPr lang="en-US" dirty="0"/>
          </a:p>
        </p:txBody>
      </p:sp>
      <p:sp>
        <p:nvSpPr>
          <p:cNvPr id="5" name="Footer Placeholder 4"/>
          <p:cNvSpPr>
            <a:spLocks noGrp="1"/>
          </p:cNvSpPr>
          <p:nvPr>
            <p:ph type="ftr" sz="quarter" idx="11"/>
          </p:nvPr>
        </p:nvSpPr>
        <p:spPr/>
        <p:txBody>
          <a:bodyPr/>
          <a:lstStyle/>
          <a:p>
            <a:r>
              <a:rPr lang="en-US" dirty="0"/>
              <a:t>NATIONAL RIFLE ASSOCIATION OF AMERICA EDUCATION &amp; TRAINING DIVISION</a:t>
            </a:r>
          </a:p>
        </p:txBody>
      </p:sp>
      <p:sp>
        <p:nvSpPr>
          <p:cNvPr id="6" name="Slide Number Placeholder 5"/>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EE94D-B97C-49DF-B491-C92CF383076E}" type="datetime1">
              <a:rPr lang="en-US" smtClean="0"/>
              <a:pPr/>
              <a:t>5/11/2020</a:t>
            </a:fld>
            <a:endParaRPr lang="en-US" dirty="0"/>
          </a:p>
        </p:txBody>
      </p:sp>
      <p:sp>
        <p:nvSpPr>
          <p:cNvPr id="5" name="Footer Placeholder 4"/>
          <p:cNvSpPr>
            <a:spLocks noGrp="1"/>
          </p:cNvSpPr>
          <p:nvPr>
            <p:ph type="ftr" sz="quarter" idx="11"/>
          </p:nvPr>
        </p:nvSpPr>
        <p:spPr/>
        <p:txBody>
          <a:bodyPr/>
          <a:lstStyle/>
          <a:p>
            <a:r>
              <a:rPr lang="en-US" dirty="0"/>
              <a:t>NATIONAL RIFLE ASSOCIATION OF AMERICA EDUCATION &amp; TRAINING DIVISION</a:t>
            </a:r>
          </a:p>
        </p:txBody>
      </p:sp>
      <p:sp>
        <p:nvSpPr>
          <p:cNvPr id="6" name="Slide Number Placeholder 5"/>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84292-0E56-4A19-98D7-0883A7659ADC}" type="datetime1">
              <a:rPr lang="en-US" smtClean="0"/>
              <a:pPr/>
              <a:t>5/11/2020</a:t>
            </a:fld>
            <a:endParaRPr lang="en-US" dirty="0"/>
          </a:p>
        </p:txBody>
      </p:sp>
      <p:sp>
        <p:nvSpPr>
          <p:cNvPr id="5" name="Footer Placeholder 4"/>
          <p:cNvSpPr>
            <a:spLocks noGrp="1"/>
          </p:cNvSpPr>
          <p:nvPr>
            <p:ph type="ftr" sz="quarter" idx="11"/>
          </p:nvPr>
        </p:nvSpPr>
        <p:spPr/>
        <p:txBody>
          <a:bodyPr/>
          <a:lstStyle/>
          <a:p>
            <a:r>
              <a:rPr lang="en-US" dirty="0"/>
              <a:t>NATIONAL RIFLE ASSOCIATION OF AMERICA EDUCATION &amp; TRAINING DIVISION</a:t>
            </a:r>
          </a:p>
        </p:txBody>
      </p:sp>
      <p:sp>
        <p:nvSpPr>
          <p:cNvPr id="6" name="Slide Number Placeholder 5"/>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1B29A-7F65-46A2-8CA2-F30E66A33D1B}" type="datetime1">
              <a:rPr lang="en-US" smtClean="0"/>
              <a:pPr/>
              <a:t>5/11/2020</a:t>
            </a:fld>
            <a:endParaRPr lang="en-US" dirty="0"/>
          </a:p>
        </p:txBody>
      </p:sp>
      <p:sp>
        <p:nvSpPr>
          <p:cNvPr id="5" name="Footer Placeholder 4"/>
          <p:cNvSpPr>
            <a:spLocks noGrp="1"/>
          </p:cNvSpPr>
          <p:nvPr>
            <p:ph type="ftr" sz="quarter" idx="11"/>
          </p:nvPr>
        </p:nvSpPr>
        <p:spPr/>
        <p:txBody>
          <a:bodyPr/>
          <a:lstStyle/>
          <a:p>
            <a:r>
              <a:rPr lang="en-US" dirty="0"/>
              <a:t>NATIONAL RIFLE ASSOCIATION OF AMERICA EDUCATION &amp; TRAINING DIVISION</a:t>
            </a:r>
          </a:p>
        </p:txBody>
      </p:sp>
      <p:sp>
        <p:nvSpPr>
          <p:cNvPr id="6" name="Slide Number Placeholder 5"/>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61DCC6-86B1-4198-B5F4-6EFC12FA9591}" type="datetime1">
              <a:rPr lang="en-US" smtClean="0"/>
              <a:pPr/>
              <a:t>5/11/2020</a:t>
            </a:fld>
            <a:endParaRPr lang="en-US" dirty="0"/>
          </a:p>
        </p:txBody>
      </p:sp>
      <p:sp>
        <p:nvSpPr>
          <p:cNvPr id="6" name="Footer Placeholder 5"/>
          <p:cNvSpPr>
            <a:spLocks noGrp="1"/>
          </p:cNvSpPr>
          <p:nvPr>
            <p:ph type="ftr" sz="quarter" idx="11"/>
          </p:nvPr>
        </p:nvSpPr>
        <p:spPr/>
        <p:txBody>
          <a:bodyPr/>
          <a:lstStyle/>
          <a:p>
            <a:r>
              <a:rPr lang="en-US" dirty="0"/>
              <a:t>NATIONAL RIFLE ASSOCIATION OF AMERICA EDUCATION &amp; TRAINING DIVISION</a:t>
            </a:r>
          </a:p>
        </p:txBody>
      </p:sp>
      <p:sp>
        <p:nvSpPr>
          <p:cNvPr id="7" name="Slide Number Placeholder 6"/>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22007D-3431-41AF-94F7-417B9D75DDC1}" type="datetime1">
              <a:rPr lang="en-US" smtClean="0"/>
              <a:pPr/>
              <a:t>5/11/2020</a:t>
            </a:fld>
            <a:endParaRPr lang="en-US" dirty="0"/>
          </a:p>
        </p:txBody>
      </p:sp>
      <p:sp>
        <p:nvSpPr>
          <p:cNvPr id="8" name="Footer Placeholder 7"/>
          <p:cNvSpPr>
            <a:spLocks noGrp="1"/>
          </p:cNvSpPr>
          <p:nvPr>
            <p:ph type="ftr" sz="quarter" idx="11"/>
          </p:nvPr>
        </p:nvSpPr>
        <p:spPr/>
        <p:txBody>
          <a:bodyPr/>
          <a:lstStyle/>
          <a:p>
            <a:r>
              <a:rPr lang="en-US" dirty="0"/>
              <a:t>NATIONAL RIFLE ASSOCIATION OF AMERICA EDUCATION &amp; TRAINING DIVISION</a:t>
            </a:r>
          </a:p>
        </p:txBody>
      </p:sp>
      <p:sp>
        <p:nvSpPr>
          <p:cNvPr id="9" name="Slide Number Placeholder 8"/>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1BB5DF-BB6C-4096-BD2C-423687C46807}" type="datetime1">
              <a:rPr lang="en-US" smtClean="0"/>
              <a:pPr/>
              <a:t>5/11/2020</a:t>
            </a:fld>
            <a:endParaRPr lang="en-US" dirty="0"/>
          </a:p>
        </p:txBody>
      </p:sp>
      <p:sp>
        <p:nvSpPr>
          <p:cNvPr id="4" name="Footer Placeholder 3"/>
          <p:cNvSpPr>
            <a:spLocks noGrp="1"/>
          </p:cNvSpPr>
          <p:nvPr>
            <p:ph type="ftr" sz="quarter" idx="11"/>
          </p:nvPr>
        </p:nvSpPr>
        <p:spPr/>
        <p:txBody>
          <a:bodyPr/>
          <a:lstStyle/>
          <a:p>
            <a:r>
              <a:rPr lang="en-US" dirty="0"/>
              <a:t>NATIONAL RIFLE ASSOCIATION OF AMERICA EDUCATION &amp; TRAINING DIVISION</a:t>
            </a:r>
          </a:p>
        </p:txBody>
      </p:sp>
      <p:sp>
        <p:nvSpPr>
          <p:cNvPr id="5" name="Slide Number Placeholder 4"/>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4C6F9-C89D-4183-9104-93B50124BE36}" type="datetime1">
              <a:rPr lang="en-US" smtClean="0"/>
              <a:pPr/>
              <a:t>5/11/2020</a:t>
            </a:fld>
            <a:endParaRPr lang="en-US" dirty="0"/>
          </a:p>
        </p:txBody>
      </p:sp>
      <p:sp>
        <p:nvSpPr>
          <p:cNvPr id="3" name="Footer Placeholder 2"/>
          <p:cNvSpPr>
            <a:spLocks noGrp="1"/>
          </p:cNvSpPr>
          <p:nvPr>
            <p:ph type="ftr" sz="quarter" idx="11"/>
          </p:nvPr>
        </p:nvSpPr>
        <p:spPr/>
        <p:txBody>
          <a:bodyPr/>
          <a:lstStyle/>
          <a:p>
            <a:r>
              <a:rPr lang="en-US" dirty="0"/>
              <a:t>NATIONAL RIFLE ASSOCIATION OF AMERICA EDUCATION &amp; TRAINING DIVISION</a:t>
            </a:r>
          </a:p>
        </p:txBody>
      </p:sp>
      <p:sp>
        <p:nvSpPr>
          <p:cNvPr id="4" name="Slide Number Placeholder 3"/>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9F0CD6-151D-4891-96D3-145C38E9A092}" type="datetime1">
              <a:rPr lang="en-US" smtClean="0"/>
              <a:pPr/>
              <a:t>5/11/2020</a:t>
            </a:fld>
            <a:endParaRPr lang="en-US" dirty="0"/>
          </a:p>
        </p:txBody>
      </p:sp>
      <p:sp>
        <p:nvSpPr>
          <p:cNvPr id="6" name="Footer Placeholder 5"/>
          <p:cNvSpPr>
            <a:spLocks noGrp="1"/>
          </p:cNvSpPr>
          <p:nvPr>
            <p:ph type="ftr" sz="quarter" idx="11"/>
          </p:nvPr>
        </p:nvSpPr>
        <p:spPr/>
        <p:txBody>
          <a:bodyPr/>
          <a:lstStyle/>
          <a:p>
            <a:r>
              <a:rPr lang="en-US" dirty="0"/>
              <a:t>NATIONAL RIFLE ASSOCIATION OF AMERICA EDUCATION &amp; TRAINING DIVISION</a:t>
            </a:r>
          </a:p>
        </p:txBody>
      </p:sp>
      <p:sp>
        <p:nvSpPr>
          <p:cNvPr id="7" name="Slide Number Placeholder 6"/>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338D8F-F3C6-4145-8880-24E91E124F44}" type="datetime1">
              <a:rPr lang="en-US" smtClean="0"/>
              <a:pPr/>
              <a:t>5/11/2020</a:t>
            </a:fld>
            <a:endParaRPr lang="en-US" dirty="0"/>
          </a:p>
        </p:txBody>
      </p:sp>
      <p:sp>
        <p:nvSpPr>
          <p:cNvPr id="6" name="Footer Placeholder 5"/>
          <p:cNvSpPr>
            <a:spLocks noGrp="1"/>
          </p:cNvSpPr>
          <p:nvPr>
            <p:ph type="ftr" sz="quarter" idx="11"/>
          </p:nvPr>
        </p:nvSpPr>
        <p:spPr/>
        <p:txBody>
          <a:bodyPr/>
          <a:lstStyle/>
          <a:p>
            <a:r>
              <a:rPr lang="en-US" dirty="0"/>
              <a:t>NATIONAL RIFLE ASSOCIATION OF AMERICA EDUCATION &amp; TRAINING DIVISION</a:t>
            </a:r>
          </a:p>
        </p:txBody>
      </p:sp>
      <p:sp>
        <p:nvSpPr>
          <p:cNvPr id="7" name="Slide Number Placeholder 6"/>
          <p:cNvSpPr>
            <a:spLocks noGrp="1"/>
          </p:cNvSpPr>
          <p:nvPr>
            <p:ph type="sldNum" sz="quarter" idx="12"/>
          </p:nvPr>
        </p:nvSpPr>
        <p:spPr/>
        <p:txBody>
          <a:bodyPr/>
          <a:lstStyle/>
          <a:p>
            <a:fld id="{D05F1B9A-D143-4FDB-B34A-DE03D4736A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rgbClr val="FFFF00"/>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E4AF0-FC11-484F-8FA1-014EBCE606AE}" type="datetime1">
              <a:rPr lang="en-US" smtClean="0"/>
              <a:pPr/>
              <a:t>5/11/2020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NATIONAL RIFLE ASSOCIATION OF AMERICA EDUCATION &amp; TRAINING DIVISION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F1B9A-D143-4FDB-B34A-DE03D4736A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1.jpeg"/><Relationship Id="rId7"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94.xml"/><Relationship Id="rId5" Type="http://schemas.openxmlformats.org/officeDocument/2006/relationships/image" Target="../media/image3.jpeg"/><Relationship Id="rId10" Type="http://schemas.openxmlformats.org/officeDocument/2006/relationships/slide" Target="slide64.xml"/><Relationship Id="rId4" Type="http://schemas.openxmlformats.org/officeDocument/2006/relationships/image" Target="../media/image2.jpeg"/><Relationship Id="rId9" Type="http://schemas.openxmlformats.org/officeDocument/2006/relationships/slide" Target="slide53.xml"/></Relationships>
</file>

<file path=ppt/slides/_rels/slide10.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0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8.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9.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0.pn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1.pn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2.pn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3.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4.pn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jpeg"/><Relationship Id="rId3" Type="http://schemas.openxmlformats.org/officeDocument/2006/relationships/image" Target="../media/image55.png"/><Relationship Id="rId7" Type="http://schemas.openxmlformats.org/officeDocument/2006/relationships/slide" Target="slide3.xml"/><Relationship Id="rId12" Type="http://schemas.openxmlformats.org/officeDocument/2006/relationships/slide" Target="slide64.xml"/><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53.xml"/><Relationship Id="rId5" Type="http://schemas.openxmlformats.org/officeDocument/2006/relationships/image" Target="../media/image2.jpeg"/><Relationship Id="rId10" Type="http://schemas.openxmlformats.org/officeDocument/2006/relationships/slide" Target="slide35.xml"/><Relationship Id="rId4" Type="http://schemas.openxmlformats.org/officeDocument/2006/relationships/image" Target="../media/image56.png"/><Relationship Id="rId9" Type="http://schemas.openxmlformats.org/officeDocument/2006/relationships/slide" Target="slide16.xml"/></Relationships>
</file>

<file path=ppt/slides/_rels/slide10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7.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109.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slide" Target="slide35.xml"/><Relationship Id="rId3" Type="http://schemas.openxmlformats.org/officeDocument/2006/relationships/image" Target="../media/image58.jpeg"/><Relationship Id="rId7" Type="http://schemas.openxmlformats.org/officeDocument/2006/relationships/image" Target="../media/image61.jpeg"/><Relationship Id="rId12" Type="http://schemas.openxmlformats.org/officeDocument/2006/relationships/slide" Target="slide16.xml"/><Relationship Id="rId2" Type="http://schemas.openxmlformats.org/officeDocument/2006/relationships/notesSlide" Target="../notesSlides/notesSlide109.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0.jpeg"/><Relationship Id="rId11" Type="http://schemas.openxmlformats.org/officeDocument/2006/relationships/slide" Target="slide10.xml"/><Relationship Id="rId5" Type="http://schemas.openxmlformats.org/officeDocument/2006/relationships/image" Target="../media/image59.jpeg"/><Relationship Id="rId15" Type="http://schemas.openxmlformats.org/officeDocument/2006/relationships/slide" Target="slide64.xml"/><Relationship Id="rId10" Type="http://schemas.openxmlformats.org/officeDocument/2006/relationships/slide" Target="slide3.xml"/><Relationship Id="rId4" Type="http://schemas.openxmlformats.org/officeDocument/2006/relationships/hyperlink" Target="https://www.nrastore.com/gear/instructor-gear/" TargetMode="External"/><Relationship Id="rId9" Type="http://schemas.openxmlformats.org/officeDocument/2006/relationships/image" Target="../media/image5.jpeg"/><Relationship Id="rId14" Type="http://schemas.openxmlformats.org/officeDocument/2006/relationships/slide" Target="slide53.xml"/></Relationships>
</file>

<file path=ppt/slides/_rels/slide11.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1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hyperlink" Target="http://www.nrainstructors.org/" TargetMode="External"/><Relationship Id="rId7" Type="http://schemas.openxmlformats.org/officeDocument/2006/relationships/slide" Target="slide16.xml"/><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64.xml"/><Relationship Id="rId4" Type="http://schemas.openxmlformats.org/officeDocument/2006/relationships/image" Target="../media/image2.jpeg"/><Relationship Id="rId9" Type="http://schemas.openxmlformats.org/officeDocument/2006/relationships/slide" Target="slide53.xml"/></Relationships>
</file>

<file path=ppt/slides/_rels/slide12.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3.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8.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1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1.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2.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3.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8.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2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10.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0.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1.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2.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3.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8.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3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6.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64.xml"/><Relationship Id="rId4" Type="http://schemas.openxmlformats.org/officeDocument/2006/relationships/image" Target="../media/image2.jpeg"/><Relationship Id="rId9" Type="http://schemas.openxmlformats.org/officeDocument/2006/relationships/slide" Target="slide53.xml"/></Relationships>
</file>

<file path=ppt/slides/_rels/slide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10.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7.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64.xml"/><Relationship Id="rId4" Type="http://schemas.openxmlformats.org/officeDocument/2006/relationships/image" Target="../media/image2.jpeg"/><Relationship Id="rId9" Type="http://schemas.openxmlformats.org/officeDocument/2006/relationships/slide" Target="slide53.xml"/></Relationships>
</file>

<file path=ppt/slides/_rels/slide4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64.xml"/><Relationship Id="rId4" Type="http://schemas.openxmlformats.org/officeDocument/2006/relationships/image" Target="../media/image2.jpeg"/><Relationship Id="rId9" Type="http://schemas.openxmlformats.org/officeDocument/2006/relationships/slide" Target="slide53.xml"/></Relationships>
</file>

<file path=ppt/slides/_rels/slide42.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3.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8.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4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10.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1.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2.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2.jpeg"/><Relationship Id="rId7" Type="http://schemas.openxmlformats.org/officeDocument/2006/relationships/slide" Target="slide53.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0.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94.xml"/></Relationships>
</file>

<file path=ppt/slides/_rels/slide5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5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10.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6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6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6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6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6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6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6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6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0.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94.xml"/></Relationships>
</file>

<file path=ppt/slides/_rels/slide6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6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10.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7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7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7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7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7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slide" Target="slide35.xml"/><Relationship Id="rId3" Type="http://schemas.openxmlformats.org/officeDocument/2006/relationships/image" Target="../media/image9.png"/><Relationship Id="rId7" Type="http://schemas.openxmlformats.org/officeDocument/2006/relationships/image" Target="../media/image13.wmf"/><Relationship Id="rId12" Type="http://schemas.openxmlformats.org/officeDocument/2006/relationships/slide" Target="slide16.xml"/><Relationship Id="rId2" Type="http://schemas.openxmlformats.org/officeDocument/2006/relationships/notesSlide" Target="../notesSlides/notesSlide74.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wmf"/><Relationship Id="rId11" Type="http://schemas.openxmlformats.org/officeDocument/2006/relationships/slide" Target="slide10.xml"/><Relationship Id="rId5" Type="http://schemas.openxmlformats.org/officeDocument/2006/relationships/image" Target="../media/image11.wmf"/><Relationship Id="rId15" Type="http://schemas.openxmlformats.org/officeDocument/2006/relationships/slide" Target="slide94.xml"/><Relationship Id="rId10" Type="http://schemas.openxmlformats.org/officeDocument/2006/relationships/slide" Target="slide3.xml"/><Relationship Id="rId4" Type="http://schemas.openxmlformats.org/officeDocument/2006/relationships/image" Target="../media/image10.png"/><Relationship Id="rId9" Type="http://schemas.openxmlformats.org/officeDocument/2006/relationships/image" Target="../media/image5.jpeg"/><Relationship Id="rId14" Type="http://schemas.openxmlformats.org/officeDocument/2006/relationships/slide" Target="slide53.xml"/></Relationships>
</file>

<file path=ppt/slides/_rels/slide7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7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slide" Target="slide10.xml"/><Relationship Id="rId18" Type="http://schemas.openxmlformats.org/officeDocument/2006/relationships/image" Target="../media/image3.jpeg"/><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slide" Target="slide3.xml"/><Relationship Id="rId17" Type="http://schemas.openxmlformats.org/officeDocument/2006/relationships/slide" Target="slide94.xml"/><Relationship Id="rId2" Type="http://schemas.openxmlformats.org/officeDocument/2006/relationships/notesSlide" Target="../notesSlides/notesSlide76.xml"/><Relationship Id="rId16" Type="http://schemas.openxmlformats.org/officeDocument/2006/relationships/slide" Target="slide53.xml"/><Relationship Id="rId1" Type="http://schemas.openxmlformats.org/officeDocument/2006/relationships/slideLayout" Target="../slideLayouts/slideLayout1.xml"/><Relationship Id="rId6" Type="http://schemas.openxmlformats.org/officeDocument/2006/relationships/image" Target="../media/image17.wmf"/><Relationship Id="rId11" Type="http://schemas.openxmlformats.org/officeDocument/2006/relationships/image" Target="../media/image5.jpeg"/><Relationship Id="rId5" Type="http://schemas.openxmlformats.org/officeDocument/2006/relationships/image" Target="../media/image16.wmf"/><Relationship Id="rId15" Type="http://schemas.openxmlformats.org/officeDocument/2006/relationships/slide" Target="slide35.xml"/><Relationship Id="rId10" Type="http://schemas.openxmlformats.org/officeDocument/2006/relationships/image" Target="../media/image2.jpeg"/><Relationship Id="rId4" Type="http://schemas.openxmlformats.org/officeDocument/2006/relationships/image" Target="../media/image15.wmf"/><Relationship Id="rId9" Type="http://schemas.openxmlformats.org/officeDocument/2006/relationships/image" Target="../media/image20.png"/><Relationship Id="rId14" Type="http://schemas.openxmlformats.org/officeDocument/2006/relationships/slide" Target="slide16.xml"/></Relationships>
</file>

<file path=ppt/slides/_rels/slide7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4.xml"/><Relationship Id="rId3" Type="http://schemas.openxmlformats.org/officeDocument/2006/relationships/image" Target="../media/image21.wmf"/><Relationship Id="rId7" Type="http://schemas.openxmlformats.org/officeDocument/2006/relationships/image" Target="../media/image5.jpeg"/><Relationship Id="rId12" Type="http://schemas.openxmlformats.org/officeDocument/2006/relationships/slide" Target="slide53.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slide" Target="slide35.xml"/><Relationship Id="rId5" Type="http://schemas.openxmlformats.org/officeDocument/2006/relationships/image" Target="../media/image23.wmf"/><Relationship Id="rId10" Type="http://schemas.openxmlformats.org/officeDocument/2006/relationships/slide" Target="slide16.xml"/><Relationship Id="rId4" Type="http://schemas.openxmlformats.org/officeDocument/2006/relationships/image" Target="../media/image22.wmf"/><Relationship Id="rId9" Type="http://schemas.openxmlformats.org/officeDocument/2006/relationships/slide" Target="slide10.xml"/><Relationship Id="rId14" Type="http://schemas.openxmlformats.org/officeDocument/2006/relationships/image" Target="../media/image3.jpeg"/></Relationships>
</file>

<file path=ppt/slides/_rels/slide7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jpeg"/><Relationship Id="rId3" Type="http://schemas.openxmlformats.org/officeDocument/2006/relationships/image" Target="../media/image24.wmf"/><Relationship Id="rId7" Type="http://schemas.openxmlformats.org/officeDocument/2006/relationships/slide" Target="slide3.xml"/><Relationship Id="rId12" Type="http://schemas.openxmlformats.org/officeDocument/2006/relationships/slide" Target="slide94.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53.xml"/><Relationship Id="rId5" Type="http://schemas.openxmlformats.org/officeDocument/2006/relationships/image" Target="../media/image2.jpeg"/><Relationship Id="rId10" Type="http://schemas.openxmlformats.org/officeDocument/2006/relationships/slide" Target="slide35.xml"/><Relationship Id="rId4" Type="http://schemas.openxmlformats.org/officeDocument/2006/relationships/image" Target="../media/image25.wmf"/><Relationship Id="rId9" Type="http://schemas.openxmlformats.org/officeDocument/2006/relationships/slide" Target="slide16.xml"/></Relationships>
</file>

<file path=ppt/slides/_rels/slide7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6.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hyperlink" Target="http://www.nrainstructors.org/" TargetMode="External"/><Relationship Id="rId7" Type="http://schemas.openxmlformats.org/officeDocument/2006/relationships/slide" Target="slide16.xml"/><Relationship Id="rId12"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64.xml"/><Relationship Id="rId4" Type="http://schemas.openxmlformats.org/officeDocument/2006/relationships/image" Target="../media/image2.jpeg"/><Relationship Id="rId9" Type="http://schemas.openxmlformats.org/officeDocument/2006/relationships/slide" Target="slide53.xml"/></Relationships>
</file>

<file path=ppt/slides/_rels/slide8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jpeg"/><Relationship Id="rId3" Type="http://schemas.openxmlformats.org/officeDocument/2006/relationships/image" Target="../media/image27.jpeg"/><Relationship Id="rId7" Type="http://schemas.openxmlformats.org/officeDocument/2006/relationships/slide" Target="slide3.xml"/><Relationship Id="rId12" Type="http://schemas.openxmlformats.org/officeDocument/2006/relationships/slide" Target="slide94.xm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53.xml"/><Relationship Id="rId5" Type="http://schemas.openxmlformats.org/officeDocument/2006/relationships/image" Target="../media/image2.jpeg"/><Relationship Id="rId10" Type="http://schemas.openxmlformats.org/officeDocument/2006/relationships/slide" Target="slide35.xml"/><Relationship Id="rId4" Type="http://schemas.openxmlformats.org/officeDocument/2006/relationships/image" Target="../media/image28.jpeg"/><Relationship Id="rId9" Type="http://schemas.openxmlformats.org/officeDocument/2006/relationships/slide" Target="slide16.xml"/></Relationships>
</file>

<file path=ppt/slides/_rels/slide8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jpeg"/><Relationship Id="rId3" Type="http://schemas.openxmlformats.org/officeDocument/2006/relationships/image" Target="../media/image29.jpeg"/><Relationship Id="rId7" Type="http://schemas.openxmlformats.org/officeDocument/2006/relationships/slide" Target="slide3.xml"/><Relationship Id="rId12" Type="http://schemas.openxmlformats.org/officeDocument/2006/relationships/slide" Target="slide94.xml"/><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53.xml"/><Relationship Id="rId5" Type="http://schemas.openxmlformats.org/officeDocument/2006/relationships/image" Target="../media/image2.jpeg"/><Relationship Id="rId10" Type="http://schemas.openxmlformats.org/officeDocument/2006/relationships/slide" Target="slide35.xml"/><Relationship Id="rId4" Type="http://schemas.openxmlformats.org/officeDocument/2006/relationships/image" Target="../media/image30.jpeg"/><Relationship Id="rId9" Type="http://schemas.openxmlformats.org/officeDocument/2006/relationships/slide" Target="slide16.xml"/></Relationships>
</file>

<file path=ppt/slides/_rels/slide8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4.xml"/><Relationship Id="rId3" Type="http://schemas.openxmlformats.org/officeDocument/2006/relationships/image" Target="../media/image31.jpeg"/><Relationship Id="rId7" Type="http://schemas.openxmlformats.org/officeDocument/2006/relationships/image" Target="../media/image5.jpeg"/><Relationship Id="rId12" Type="http://schemas.openxmlformats.org/officeDocument/2006/relationships/slide" Target="slide53.xm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slide" Target="slide35.xml"/><Relationship Id="rId5" Type="http://schemas.openxmlformats.org/officeDocument/2006/relationships/image" Target="../media/image33.jpeg"/><Relationship Id="rId10" Type="http://schemas.openxmlformats.org/officeDocument/2006/relationships/slide" Target="slide16.xml"/><Relationship Id="rId4" Type="http://schemas.openxmlformats.org/officeDocument/2006/relationships/image" Target="../media/image32.jpeg"/><Relationship Id="rId9" Type="http://schemas.openxmlformats.org/officeDocument/2006/relationships/slide" Target="slide10.xml"/><Relationship Id="rId14" Type="http://schemas.openxmlformats.org/officeDocument/2006/relationships/image" Target="../media/image3.jpeg"/></Relationships>
</file>

<file path=ppt/slides/_rels/slide8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4.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8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5.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8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6.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8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jpeg"/><Relationship Id="rId3" Type="http://schemas.openxmlformats.org/officeDocument/2006/relationships/image" Target="../media/image37.jpeg"/><Relationship Id="rId7" Type="http://schemas.openxmlformats.org/officeDocument/2006/relationships/slide" Target="slide3.xml"/><Relationship Id="rId12" Type="http://schemas.openxmlformats.org/officeDocument/2006/relationships/slide" Target="slide94.xml"/><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53.xml"/><Relationship Id="rId5" Type="http://schemas.openxmlformats.org/officeDocument/2006/relationships/image" Target="../media/image2.jpeg"/><Relationship Id="rId10" Type="http://schemas.openxmlformats.org/officeDocument/2006/relationships/slide" Target="slide35.xml"/><Relationship Id="rId4" Type="http://schemas.openxmlformats.org/officeDocument/2006/relationships/image" Target="../media/image38.jpeg"/><Relationship Id="rId9" Type="http://schemas.openxmlformats.org/officeDocument/2006/relationships/slide" Target="slide16.xml"/></Relationships>
</file>

<file path=ppt/slides/_rels/slide8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jpeg"/><Relationship Id="rId3" Type="http://schemas.openxmlformats.org/officeDocument/2006/relationships/image" Target="../media/image37.jpeg"/><Relationship Id="rId7" Type="http://schemas.openxmlformats.org/officeDocument/2006/relationships/slide" Target="slide3.xml"/><Relationship Id="rId12" Type="http://schemas.openxmlformats.org/officeDocument/2006/relationships/slide" Target="slide94.xml"/><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53.xml"/><Relationship Id="rId5" Type="http://schemas.openxmlformats.org/officeDocument/2006/relationships/image" Target="../media/image2.jpeg"/><Relationship Id="rId10" Type="http://schemas.openxmlformats.org/officeDocument/2006/relationships/slide" Target="slide35.xml"/><Relationship Id="rId4" Type="http://schemas.openxmlformats.org/officeDocument/2006/relationships/image" Target="../media/image38.jpeg"/><Relationship Id="rId9" Type="http://schemas.openxmlformats.org/officeDocument/2006/relationships/slide" Target="slide16.xml"/></Relationships>
</file>

<file path=ppt/slides/_rels/slide8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53.xml"/><Relationship Id="rId3" Type="http://schemas.openxmlformats.org/officeDocument/2006/relationships/image" Target="../media/image39.jpeg"/><Relationship Id="rId7" Type="http://schemas.openxmlformats.org/officeDocument/2006/relationships/image" Target="../media/image42.jpeg"/><Relationship Id="rId12" Type="http://schemas.openxmlformats.org/officeDocument/2006/relationships/slide" Target="slide35.xml"/><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slide" Target="slide16.xml"/><Relationship Id="rId5" Type="http://schemas.openxmlformats.org/officeDocument/2006/relationships/image" Target="../media/image41.jpeg"/><Relationship Id="rId15" Type="http://schemas.openxmlformats.org/officeDocument/2006/relationships/image" Target="../media/image3.jpeg"/><Relationship Id="rId10" Type="http://schemas.openxmlformats.org/officeDocument/2006/relationships/slide" Target="slide10.xml"/><Relationship Id="rId4" Type="http://schemas.openxmlformats.org/officeDocument/2006/relationships/image" Target="../media/image40.jpeg"/><Relationship Id="rId9" Type="http://schemas.openxmlformats.org/officeDocument/2006/relationships/slide" Target="slide3.xml"/><Relationship Id="rId14" Type="http://schemas.openxmlformats.org/officeDocument/2006/relationships/slide" Target="slide94.xml"/></Relationships>
</file>

<file path=ppt/slides/_rels/slide8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4.xml"/><Relationship Id="rId3" Type="http://schemas.openxmlformats.org/officeDocument/2006/relationships/image" Target="../media/image43.png"/><Relationship Id="rId7" Type="http://schemas.openxmlformats.org/officeDocument/2006/relationships/image" Target="../media/image5.jpeg"/><Relationship Id="rId12" Type="http://schemas.openxmlformats.org/officeDocument/2006/relationships/slide" Target="slide53.xml"/><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slide" Target="slide35.xml"/><Relationship Id="rId5" Type="http://schemas.openxmlformats.org/officeDocument/2006/relationships/image" Target="../media/image45.jpeg"/><Relationship Id="rId10" Type="http://schemas.openxmlformats.org/officeDocument/2006/relationships/slide" Target="slide16.xml"/><Relationship Id="rId4" Type="http://schemas.openxmlformats.org/officeDocument/2006/relationships/image" Target="../media/image44.jpeg"/><Relationship Id="rId9" Type="http://schemas.openxmlformats.org/officeDocument/2006/relationships/slide" Target="slide10.xml"/><Relationship Id="rId1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jpeg"/><Relationship Id="rId5" Type="http://schemas.openxmlformats.org/officeDocument/2006/relationships/slide" Target="slide10.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64.xml"/></Relationships>
</file>

<file path=ppt/slides/_rels/slide9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9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9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9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image" Target="../media/image5.jpeg"/><Relationship Id="rId9" Type="http://schemas.openxmlformats.org/officeDocument/2006/relationships/slide" Target="slide53.xml"/></Relationships>
</file>

<file path=ppt/slides/_rels/slide9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www.nrainstructors.org/" TargetMode="External"/><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9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64.xml"/><Relationship Id="rId4" Type="http://schemas.openxmlformats.org/officeDocument/2006/relationships/image" Target="../media/image5.jpeg"/><Relationship Id="rId9" Type="http://schemas.openxmlformats.org/officeDocument/2006/relationships/slide" Target="slide53.xml"/></Relationships>
</file>

<file path=ppt/slides/_rels/slide9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2.jpeg"/><Relationship Id="rId7" Type="http://schemas.openxmlformats.org/officeDocument/2006/relationships/slide" Target="slide35.xml"/><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0.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64.xml"/></Relationships>
</file>

<file path=ppt/slides/_rels/slide9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www.nramedia.org/t/2008318/29231769/8739/8/" TargetMode="External"/><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9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6.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_rels/slide9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7.jpeg"/><Relationship Id="rId7" Type="http://schemas.openxmlformats.org/officeDocument/2006/relationships/slide" Target="slide10.xml"/><Relationship Id="rId12" Type="http://schemas.openxmlformats.org/officeDocument/2006/relationships/image" Target="../media/image3.jpe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4.xml"/><Relationship Id="rId5" Type="http://schemas.openxmlformats.org/officeDocument/2006/relationships/image" Target="../media/image5.jpeg"/><Relationship Id="rId10" Type="http://schemas.openxmlformats.org/officeDocument/2006/relationships/slide" Target="slide53.xml"/><Relationship Id="rId4" Type="http://schemas.openxmlformats.org/officeDocument/2006/relationships/image" Target="../media/image2.jpeg"/><Relationship Id="rId9" Type="http://schemas.openxmlformats.org/officeDocument/2006/relationships/slide" Target="slide3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ChiefRSO_Color.jpg"/>
          <p:cNvPicPr>
            <a:picLocks noChangeAspect="1"/>
          </p:cNvPicPr>
          <p:nvPr/>
        </p:nvPicPr>
        <p:blipFill>
          <a:blip r:embed="rId3" cstate="print"/>
          <a:stretch>
            <a:fillRect/>
          </a:stretch>
        </p:blipFill>
        <p:spPr>
          <a:xfrm>
            <a:off x="381000" y="5670551"/>
            <a:ext cx="685800" cy="685800"/>
          </a:xfrm>
          <a:prstGeom prst="rect">
            <a:avLst/>
          </a:prstGeom>
        </p:spPr>
      </p:pic>
      <p:sp>
        <p:nvSpPr>
          <p:cNvPr id="12" name="TextBox 11"/>
          <p:cNvSpPr txBox="1"/>
          <p:nvPr/>
        </p:nvSpPr>
        <p:spPr>
          <a:xfrm>
            <a:off x="10363200" y="6352401"/>
            <a:ext cx="1752600" cy="276999"/>
          </a:xfrm>
          <a:prstGeom prst="rect">
            <a:avLst/>
          </a:prstGeom>
          <a:noFill/>
        </p:spPr>
        <p:txBody>
          <a:bodyPr wrap="square" rtlCol="0">
            <a:spAutoFit/>
          </a:bodyPr>
          <a:lstStyle/>
          <a:p>
            <a:pPr algn="r"/>
            <a:r>
              <a:rPr lang="en-US" sz="1200" dirty="0"/>
              <a:t>Update: 04/2020</a:t>
            </a:r>
          </a:p>
        </p:txBody>
      </p:sp>
      <p:pic>
        <p:nvPicPr>
          <p:cNvPr id="14" name="Picture 13">
            <a:extLst>
              <a:ext uri="{FF2B5EF4-FFF2-40B4-BE49-F238E27FC236}">
                <a16:creationId xmlns:a16="http://schemas.microsoft.com/office/drawing/2014/main" id="{8B54023F-D7FD-40C3-A1DF-425A50A2B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5" name="Picture 14">
            <a:extLst>
              <a:ext uri="{FF2B5EF4-FFF2-40B4-BE49-F238E27FC236}">
                <a16:creationId xmlns:a16="http://schemas.microsoft.com/office/drawing/2014/main" id="{29F55C19-331E-47D8-AE24-A9FCD7959F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
        <p:nvSpPr>
          <p:cNvPr id="6" name="Title 5">
            <a:extLst>
              <a:ext uri="{FF2B5EF4-FFF2-40B4-BE49-F238E27FC236}">
                <a16:creationId xmlns:a16="http://schemas.microsoft.com/office/drawing/2014/main" id="{B331A14A-026A-4C46-8A48-86A5AD999ACB}"/>
              </a:ext>
            </a:extLst>
          </p:cNvPr>
          <p:cNvSpPr>
            <a:spLocks noGrp="1"/>
          </p:cNvSpPr>
          <p:nvPr>
            <p:ph type="ctrTitle"/>
          </p:nvPr>
        </p:nvSpPr>
        <p:spPr>
          <a:xfrm>
            <a:off x="2819400" y="0"/>
            <a:ext cx="9265920" cy="1470025"/>
          </a:xfrm>
        </p:spPr>
        <p:txBody>
          <a:bodyPr/>
          <a:lstStyle/>
          <a:p>
            <a:r>
              <a:rPr lang="en-US" dirty="0">
                <a:effectLst>
                  <a:outerShdw blurRad="38100" dist="38100" dir="2700000" algn="tl">
                    <a:srgbClr val="000000">
                      <a:alpha val="43137"/>
                    </a:srgbClr>
                  </a:outerShdw>
                </a:effectLst>
              </a:rPr>
              <a:t>Version Update Sheet – April 2020</a:t>
            </a:r>
          </a:p>
        </p:txBody>
      </p:sp>
      <p:sp>
        <p:nvSpPr>
          <p:cNvPr id="7" name="TextBox 6">
            <a:extLst>
              <a:ext uri="{FF2B5EF4-FFF2-40B4-BE49-F238E27FC236}">
                <a16:creationId xmlns:a16="http://schemas.microsoft.com/office/drawing/2014/main" id="{BA93E77D-EB1C-4125-BDB2-C9DD9E683BF3}"/>
              </a:ext>
            </a:extLst>
          </p:cNvPr>
          <p:cNvSpPr txBox="1"/>
          <p:nvPr/>
        </p:nvSpPr>
        <p:spPr>
          <a:xfrm>
            <a:off x="3352800" y="1882140"/>
            <a:ext cx="76962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effectLst>
                  <a:outerShdw blurRad="38100" dist="38100" dir="2700000" algn="tl">
                    <a:srgbClr val="000000">
                      <a:alpha val="43137"/>
                    </a:srgbClr>
                  </a:outerShdw>
                </a:effectLst>
              </a:rPr>
              <a:t>Updated to PowerPoint wide format slides.</a:t>
            </a:r>
          </a:p>
          <a:p>
            <a:pPr marL="285750" indent="-285750">
              <a:buFont typeface="Arial" panose="020B0604020202020204" pitchFamily="34" charset="0"/>
              <a:buChar char="•"/>
            </a:pPr>
            <a:r>
              <a:rPr lang="en-US" sz="1400" dirty="0">
                <a:effectLst>
                  <a:outerShdw blurRad="38100" dist="38100" dir="2700000" algn="tl">
                    <a:srgbClr val="000000">
                      <a:alpha val="43137"/>
                    </a:srgbClr>
                  </a:outerShdw>
                </a:effectLst>
              </a:rPr>
              <a:t>Basics RSO Lesson Plan incorporated.</a:t>
            </a:r>
          </a:p>
          <a:p>
            <a:pPr marL="285750" indent="-285750">
              <a:buFont typeface="Arial" panose="020B0604020202020204" pitchFamily="34" charset="0"/>
              <a:buChar char="•"/>
            </a:pPr>
            <a:r>
              <a:rPr lang="en-US" sz="1400" dirty="0">
                <a:effectLst>
                  <a:outerShdw blurRad="38100" dist="38100" dir="2700000" algn="tl">
                    <a:srgbClr val="000000">
                      <a:alpha val="43137"/>
                    </a:srgbClr>
                  </a:outerShdw>
                </a:effectLst>
              </a:rPr>
              <a:t>Updated Slide graphics.</a:t>
            </a:r>
          </a:p>
          <a:p>
            <a:pPr marL="285750" indent="-285750">
              <a:buFont typeface="Arial" panose="020B0604020202020204" pitchFamily="34" charset="0"/>
              <a:buChar char="•"/>
            </a:pPr>
            <a:r>
              <a:rPr lang="en-US" sz="1400" dirty="0">
                <a:effectLst>
                  <a:outerShdw blurRad="38100" dist="38100" dir="2700000" algn="tl">
                    <a:srgbClr val="000000">
                      <a:alpha val="43137"/>
                    </a:srgbClr>
                  </a:outerShdw>
                </a:effectLst>
              </a:rPr>
              <a:t>Quick Lesson access menu added to slides.</a:t>
            </a:r>
          </a:p>
        </p:txBody>
      </p:sp>
      <p:sp>
        <p:nvSpPr>
          <p:cNvPr id="13" name="TextBox 12">
            <a:extLst>
              <a:ext uri="{FF2B5EF4-FFF2-40B4-BE49-F238E27FC236}">
                <a16:creationId xmlns:a16="http://schemas.microsoft.com/office/drawing/2014/main" id="{8D4BFF1D-517A-4D23-8574-1C247B38B10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18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781373"/>
            <a:ext cx="8839200" cy="1077218"/>
          </a:xfrm>
        </p:spPr>
        <p:txBody>
          <a:bodyPr wrap="square">
            <a:spAutoFit/>
          </a:bodyPr>
          <a:lstStyle/>
          <a:p>
            <a:r>
              <a:rPr lang="en-US" sz="3200" b="1" dirty="0">
                <a:solidFill>
                  <a:srgbClr val="FF0000"/>
                </a:solidFill>
                <a:effectLst>
                  <a:outerShdw blurRad="38100" dist="38100" dir="2700000" algn="tl">
                    <a:srgbClr val="000000">
                      <a:alpha val="43137"/>
                    </a:srgbClr>
                  </a:outerShdw>
                </a:effectLst>
              </a:rPr>
              <a:t>LESSON II:  Role of the Range Safety Officer and Range Standard Operating Procedures</a:t>
            </a:r>
            <a:endParaRPr lang="en-US" sz="32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895600" y="2122634"/>
            <a:ext cx="8839200" cy="2628412"/>
          </a:xfrm>
        </p:spPr>
        <p:txBody>
          <a:bodyPr wrap="square">
            <a:spAutoFit/>
          </a:bodyPr>
          <a:lstStyle/>
          <a:p>
            <a:pPr algn="l">
              <a:tabLst>
                <a:tab pos="1485900" algn="l"/>
              </a:tabLst>
            </a:pPr>
            <a:r>
              <a:rPr lang="en-US" sz="3600" b="1" i="1" dirty="0">
                <a:solidFill>
                  <a:schemeClr val="tx1"/>
                </a:solidFill>
                <a:effectLst>
                  <a:outerShdw blurRad="38100" dist="38100" dir="2700000" algn="tl">
                    <a:srgbClr val="000000">
                      <a:alpha val="43137"/>
                    </a:srgbClr>
                  </a:outerShdw>
                </a:effectLst>
              </a:rPr>
              <a:t>Learning Objectives</a:t>
            </a:r>
            <a:r>
              <a:rPr lang="en-US" sz="3600" dirty="0">
                <a:solidFill>
                  <a:schemeClr val="tx1"/>
                </a:solidFill>
                <a:effectLst>
                  <a:outerShdw blurRad="38100" dist="38100" dir="2700000" algn="tl">
                    <a:srgbClr val="000000">
                      <a:alpha val="43137"/>
                    </a:srgbClr>
                  </a:outerShdw>
                </a:effectLst>
              </a:rPr>
              <a:t>:</a:t>
            </a:r>
          </a:p>
          <a:p>
            <a:pPr marL="0" lvl="1" algn="l">
              <a:tabLst>
                <a:tab pos="1485900" algn="l"/>
              </a:tabLst>
            </a:pPr>
            <a:r>
              <a:rPr lang="en-US" dirty="0">
                <a:solidFill>
                  <a:schemeClr val="tx1"/>
                </a:solidFill>
                <a:effectLst>
                  <a:outerShdw blurRad="38100" dist="38100" dir="2700000" algn="tl">
                    <a:srgbClr val="000000">
                      <a:alpha val="43137"/>
                    </a:srgbClr>
                  </a:outerShdw>
                </a:effectLst>
              </a:rPr>
              <a:t>Upon completion of this lesson, you should be able to:</a:t>
            </a:r>
          </a:p>
          <a:p>
            <a:pPr marL="457200" lvl="3" indent="-457200"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Explain the role of the Range Safety Officer (RSO).</a:t>
            </a:r>
          </a:p>
          <a:p>
            <a:pPr marL="457200" lvl="3" indent="-457200"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Explain the purpose of having range Standard Operating Procedures (SOP).</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II-1</a:t>
            </a:r>
          </a:p>
        </p:txBody>
      </p:sp>
      <p:pic>
        <p:nvPicPr>
          <p:cNvPr id="12" name="Picture 11">
            <a:extLst>
              <a:ext uri="{FF2B5EF4-FFF2-40B4-BE49-F238E27FC236}">
                <a16:creationId xmlns:a16="http://schemas.microsoft.com/office/drawing/2014/main" id="{6F836908-23E6-460B-AAD5-4B8060030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74A72EAE-B158-4033-B806-3A3A0AAD77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42E24C9C-03B9-49F8-BF56-03319A0C748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727F41EC-A256-44B6-8C21-1D29B948A9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552271"/>
            <a:ext cx="81534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99</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VII-5</a:t>
            </a:r>
          </a:p>
        </p:txBody>
      </p:sp>
      <p:pic>
        <p:nvPicPr>
          <p:cNvPr id="9" name="Picture 8" descr="NRAInstructorsorg_Create_Account_Page_Image.jpg"/>
          <p:cNvPicPr>
            <a:picLocks noChangeAspect="1"/>
          </p:cNvPicPr>
          <p:nvPr/>
        </p:nvPicPr>
        <p:blipFill>
          <a:blip r:embed="rId3" cstate="print"/>
          <a:stretch>
            <a:fillRect/>
          </a:stretch>
        </p:blipFill>
        <p:spPr>
          <a:xfrm>
            <a:off x="4652526" y="1905000"/>
            <a:ext cx="6891774" cy="4267949"/>
          </a:xfrm>
          <a:prstGeom prst="rect">
            <a:avLst/>
          </a:prstGeom>
        </p:spPr>
      </p:pic>
      <p:pic>
        <p:nvPicPr>
          <p:cNvPr id="13" name="Picture 12">
            <a:extLst>
              <a:ext uri="{FF2B5EF4-FFF2-40B4-BE49-F238E27FC236}">
                <a16:creationId xmlns:a16="http://schemas.microsoft.com/office/drawing/2014/main" id="{BB239AF3-5E28-4AA1-BFAA-D3567DA24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BD17B36A-D0B5-4CD2-A18A-42B6049DD7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AF5E33DC-7BCA-46EC-9414-2C6EA5655A11}"/>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8BEADE38-78D0-4E7E-8828-B703B6FA43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5126" y="182206"/>
            <a:ext cx="70866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100</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VII-5A</a:t>
            </a:r>
          </a:p>
        </p:txBody>
      </p:sp>
      <p:pic>
        <p:nvPicPr>
          <p:cNvPr id="9" name="Picture 8" descr="NRAInstructorsorg_Registration_Completion_Page_Image.jpg"/>
          <p:cNvPicPr>
            <a:picLocks noChangeAspect="1"/>
          </p:cNvPicPr>
          <p:nvPr/>
        </p:nvPicPr>
        <p:blipFill>
          <a:blip r:embed="rId3" cstate="print"/>
          <a:stretch>
            <a:fillRect/>
          </a:stretch>
        </p:blipFill>
        <p:spPr>
          <a:xfrm>
            <a:off x="5434012" y="1554106"/>
            <a:ext cx="5708829" cy="4630674"/>
          </a:xfrm>
          <a:prstGeom prst="rect">
            <a:avLst/>
          </a:prstGeom>
        </p:spPr>
      </p:pic>
      <p:pic>
        <p:nvPicPr>
          <p:cNvPr id="13" name="Picture 12">
            <a:extLst>
              <a:ext uri="{FF2B5EF4-FFF2-40B4-BE49-F238E27FC236}">
                <a16:creationId xmlns:a16="http://schemas.microsoft.com/office/drawing/2014/main" id="{834BE508-6AFC-43D6-904B-A526BBACA0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67BF8F38-AD1C-409A-82D3-62AF4943F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ECB759C8-5230-4F68-81E9-6E020CC8922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B3E05DF2-0A7D-4B41-8F01-99856889BF4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90157"/>
            <a:ext cx="66294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101</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VII-6</a:t>
            </a:r>
          </a:p>
        </p:txBody>
      </p:sp>
      <p:pic>
        <p:nvPicPr>
          <p:cNvPr id="12" name="Picture 4"/>
          <p:cNvPicPr>
            <a:picLocks noChangeAspect="1" noChangeArrowheads="1"/>
          </p:cNvPicPr>
          <p:nvPr/>
        </p:nvPicPr>
        <p:blipFill>
          <a:blip r:embed="rId3" cstate="print"/>
          <a:srcRect/>
          <a:stretch>
            <a:fillRect/>
          </a:stretch>
        </p:blipFill>
        <p:spPr bwMode="auto">
          <a:xfrm>
            <a:off x="4595812" y="1520847"/>
            <a:ext cx="6910388" cy="4575153"/>
          </a:xfrm>
          <a:prstGeom prst="rect">
            <a:avLst/>
          </a:prstGeom>
          <a:noFill/>
          <a:ln w="12700">
            <a:noFill/>
            <a:miter lim="800000"/>
            <a:headEnd/>
            <a:tailEnd/>
          </a:ln>
        </p:spPr>
      </p:pic>
      <p:pic>
        <p:nvPicPr>
          <p:cNvPr id="13" name="Picture 12">
            <a:extLst>
              <a:ext uri="{FF2B5EF4-FFF2-40B4-BE49-F238E27FC236}">
                <a16:creationId xmlns:a16="http://schemas.microsoft.com/office/drawing/2014/main" id="{F8A17E6C-CADE-4663-B9B3-D4601CF0C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B81BC5F6-F6BF-474F-AA53-4CBAB4CE19E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591928D6-CE1D-4822-B5DB-1D30D6787DC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42688F34-EE42-4FBA-AFA4-39F912BB3EA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668060"/>
            <a:ext cx="68580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102</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VII-7</a:t>
            </a:r>
          </a:p>
        </p:txBody>
      </p:sp>
      <p:pic>
        <p:nvPicPr>
          <p:cNvPr id="9" name="Picture 3"/>
          <p:cNvPicPr>
            <a:picLocks noChangeAspect="1" noChangeArrowheads="1"/>
          </p:cNvPicPr>
          <p:nvPr/>
        </p:nvPicPr>
        <p:blipFill>
          <a:blip r:embed="rId3" cstate="print"/>
          <a:srcRect/>
          <a:stretch>
            <a:fillRect/>
          </a:stretch>
        </p:blipFill>
        <p:spPr bwMode="auto">
          <a:xfrm>
            <a:off x="3581400" y="2362200"/>
            <a:ext cx="8153400" cy="1852613"/>
          </a:xfrm>
          <a:prstGeom prst="rect">
            <a:avLst/>
          </a:prstGeom>
          <a:noFill/>
          <a:ln w="12700">
            <a:noFill/>
            <a:miter lim="800000"/>
            <a:headEnd/>
            <a:tailEnd/>
          </a:ln>
        </p:spPr>
      </p:pic>
      <p:pic>
        <p:nvPicPr>
          <p:cNvPr id="13" name="Picture 12">
            <a:extLst>
              <a:ext uri="{FF2B5EF4-FFF2-40B4-BE49-F238E27FC236}">
                <a16:creationId xmlns:a16="http://schemas.microsoft.com/office/drawing/2014/main" id="{7DDFB240-96DB-4DA0-ACFA-E6C2F8B75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D8CE9706-73B0-4BB2-9D24-FE62F3974F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1DE3CE5-A7ED-43C9-BCEA-93CD448540F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3531762B-F41E-4B12-A13F-5B9D722545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15815"/>
            <a:ext cx="69342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103</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VII-8</a:t>
            </a:r>
          </a:p>
        </p:txBody>
      </p:sp>
      <p:pic>
        <p:nvPicPr>
          <p:cNvPr id="9" name="Picture 2"/>
          <p:cNvPicPr>
            <a:picLocks noChangeAspect="1" noChangeArrowheads="1"/>
          </p:cNvPicPr>
          <p:nvPr/>
        </p:nvPicPr>
        <p:blipFill>
          <a:blip r:embed="rId3" cstate="print"/>
          <a:srcRect/>
          <a:stretch>
            <a:fillRect/>
          </a:stretch>
        </p:blipFill>
        <p:spPr bwMode="auto">
          <a:xfrm>
            <a:off x="3133369" y="1676400"/>
            <a:ext cx="8372831" cy="2971800"/>
          </a:xfrm>
          <a:prstGeom prst="rect">
            <a:avLst/>
          </a:prstGeom>
          <a:noFill/>
          <a:ln w="12700">
            <a:noFill/>
            <a:miter lim="800000"/>
            <a:headEnd/>
            <a:tailEnd/>
          </a:ln>
        </p:spPr>
      </p:pic>
      <p:pic>
        <p:nvPicPr>
          <p:cNvPr id="13" name="Picture 12">
            <a:extLst>
              <a:ext uri="{FF2B5EF4-FFF2-40B4-BE49-F238E27FC236}">
                <a16:creationId xmlns:a16="http://schemas.microsoft.com/office/drawing/2014/main" id="{B306E5FC-2C9D-47EB-A204-F263CF1AC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32FB1BB7-F71B-4737-A9A2-DB7593A73E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62BF9522-4DF7-4D24-9417-1258C92B891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397DE3EA-7F4C-4D35-AAF5-E35BEADEDB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90157"/>
            <a:ext cx="71628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104</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VII-9</a:t>
            </a:r>
          </a:p>
        </p:txBody>
      </p:sp>
      <p:pic>
        <p:nvPicPr>
          <p:cNvPr id="9" name="Picture 8" descr="NRAInstructorsorg_CredentialingFee_Page_Image.jpg"/>
          <p:cNvPicPr>
            <a:picLocks noChangeAspect="1"/>
          </p:cNvPicPr>
          <p:nvPr/>
        </p:nvPicPr>
        <p:blipFill>
          <a:blip r:embed="rId3" cstate="print"/>
          <a:stretch>
            <a:fillRect/>
          </a:stretch>
        </p:blipFill>
        <p:spPr>
          <a:xfrm>
            <a:off x="4267200" y="1752600"/>
            <a:ext cx="7162800" cy="4277392"/>
          </a:xfrm>
          <a:prstGeom prst="rect">
            <a:avLst/>
          </a:prstGeom>
        </p:spPr>
      </p:pic>
      <p:pic>
        <p:nvPicPr>
          <p:cNvPr id="13" name="Picture 12">
            <a:extLst>
              <a:ext uri="{FF2B5EF4-FFF2-40B4-BE49-F238E27FC236}">
                <a16:creationId xmlns:a16="http://schemas.microsoft.com/office/drawing/2014/main" id="{936AB780-E5E9-461A-87FE-5329FE0C9E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66C7A7A1-61BD-4615-9078-D38722F0B8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62ED5A3F-4CBF-403F-8337-9F0F778DDD8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A23DD022-DD34-46A3-948E-79BCD21B8F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1162" y="418832"/>
            <a:ext cx="66294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105</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VII-10</a:t>
            </a:r>
          </a:p>
        </p:txBody>
      </p:sp>
      <p:pic>
        <p:nvPicPr>
          <p:cNvPr id="14" name="Picture 2"/>
          <p:cNvPicPr>
            <a:picLocks noChangeAspect="1" noChangeArrowheads="1"/>
          </p:cNvPicPr>
          <p:nvPr/>
        </p:nvPicPr>
        <p:blipFill>
          <a:blip r:embed="rId3" cstate="print"/>
          <a:srcRect/>
          <a:stretch>
            <a:fillRect/>
          </a:stretch>
        </p:blipFill>
        <p:spPr bwMode="auto">
          <a:xfrm>
            <a:off x="3489325" y="2438400"/>
            <a:ext cx="8093075" cy="3295650"/>
          </a:xfrm>
          <a:prstGeom prst="rect">
            <a:avLst/>
          </a:prstGeom>
          <a:noFill/>
          <a:ln w="12700">
            <a:noFill/>
            <a:miter lim="800000"/>
            <a:headEnd/>
            <a:tailEnd/>
          </a:ln>
        </p:spPr>
      </p:pic>
      <p:pic>
        <p:nvPicPr>
          <p:cNvPr id="12" name="Picture 11">
            <a:extLst>
              <a:ext uri="{FF2B5EF4-FFF2-40B4-BE49-F238E27FC236}">
                <a16:creationId xmlns:a16="http://schemas.microsoft.com/office/drawing/2014/main" id="{2992FFEF-0620-455F-B623-D55D92A5D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4E54186A-56C0-4BD7-8AE5-64A5959E06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BBD6505B-2843-4C6C-9514-132B1A91B82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732B464E-46A6-475B-95F0-E5C4E6A456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1300" y="672904"/>
            <a:ext cx="8763000" cy="584775"/>
          </a:xfrm>
        </p:spPr>
        <p:txBody>
          <a:bodyPr wrap="square">
            <a:spAutoFit/>
          </a:bodyPr>
          <a:lstStyle/>
          <a:p>
            <a:r>
              <a:rPr lang="en-US" sz="3200" b="1" dirty="0">
                <a:solidFill>
                  <a:srgbClr val="FF0000"/>
                </a:solidFill>
                <a:effectLst>
                  <a:outerShdw blurRad="38100" dist="38100" dir="2700000" algn="tl">
                    <a:srgbClr val="000000">
                      <a:alpha val="43137"/>
                    </a:srgbClr>
                  </a:outerShdw>
                </a:effectLst>
              </a:rPr>
              <a:t>NRAINSTRUCTORS.ORG Credentialing Payment</a:t>
            </a:r>
            <a:endParaRPr lang="en-US" sz="32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106</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VII-11</a:t>
            </a:r>
          </a:p>
        </p:txBody>
      </p:sp>
      <p:pic>
        <p:nvPicPr>
          <p:cNvPr id="13" name="Picture 2"/>
          <p:cNvPicPr>
            <a:picLocks noChangeAspect="1" noChangeArrowheads="1"/>
          </p:cNvPicPr>
          <p:nvPr/>
        </p:nvPicPr>
        <p:blipFill>
          <a:blip r:embed="rId3" cstate="print"/>
          <a:srcRect/>
          <a:stretch>
            <a:fillRect/>
          </a:stretch>
        </p:blipFill>
        <p:spPr bwMode="auto">
          <a:xfrm>
            <a:off x="3194050" y="1493838"/>
            <a:ext cx="8350250" cy="1447800"/>
          </a:xfrm>
          <a:prstGeom prst="rect">
            <a:avLst/>
          </a:prstGeom>
          <a:noFill/>
          <a:ln w="12700">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3962400" y="3048000"/>
            <a:ext cx="7543800" cy="2987675"/>
          </a:xfrm>
          <a:prstGeom prst="rect">
            <a:avLst/>
          </a:prstGeom>
          <a:noFill/>
          <a:ln w="12700">
            <a:noFill/>
            <a:miter lim="800000"/>
            <a:headEnd/>
            <a:tailEnd/>
          </a:ln>
        </p:spPr>
      </p:pic>
      <p:pic>
        <p:nvPicPr>
          <p:cNvPr id="14" name="Picture 13">
            <a:extLst>
              <a:ext uri="{FF2B5EF4-FFF2-40B4-BE49-F238E27FC236}">
                <a16:creationId xmlns:a16="http://schemas.microsoft.com/office/drawing/2014/main" id="{00AA771C-719D-4130-8132-5C05F9594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6" name="Picture 15">
            <a:extLst>
              <a:ext uri="{FF2B5EF4-FFF2-40B4-BE49-F238E27FC236}">
                <a16:creationId xmlns:a16="http://schemas.microsoft.com/office/drawing/2014/main" id="{1AB41321-1430-4CE7-A4B9-099679D552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7" name="TextBox 16">
            <a:extLst>
              <a:ext uri="{FF2B5EF4-FFF2-40B4-BE49-F238E27FC236}">
                <a16:creationId xmlns:a16="http://schemas.microsoft.com/office/drawing/2014/main" id="{2AEA0E8D-6317-475A-A1C4-85D023B81A81}"/>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8" name="Picture 17">
            <a:extLst>
              <a:ext uri="{FF2B5EF4-FFF2-40B4-BE49-F238E27FC236}">
                <a16:creationId xmlns:a16="http://schemas.microsoft.com/office/drawing/2014/main" id="{01153104-E70E-4C61-8634-7A1EEEE69D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304800"/>
            <a:ext cx="87630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 </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ID Card / Certificate</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107</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VII-12</a:t>
            </a:r>
          </a:p>
        </p:txBody>
      </p:sp>
      <p:pic>
        <p:nvPicPr>
          <p:cNvPr id="12" name="Picture 11" descr="NRAInstructorsorg_IDCard_Certificates_Print_Page_Image.jpg"/>
          <p:cNvPicPr>
            <a:picLocks noChangeAspect="1"/>
          </p:cNvPicPr>
          <p:nvPr/>
        </p:nvPicPr>
        <p:blipFill>
          <a:blip r:embed="rId3" cstate="print"/>
          <a:stretch>
            <a:fillRect/>
          </a:stretch>
        </p:blipFill>
        <p:spPr>
          <a:xfrm>
            <a:off x="4648200" y="1665288"/>
            <a:ext cx="7010400" cy="4381500"/>
          </a:xfrm>
          <a:prstGeom prst="rect">
            <a:avLst/>
          </a:prstGeom>
        </p:spPr>
      </p:pic>
      <p:pic>
        <p:nvPicPr>
          <p:cNvPr id="13" name="Picture 12">
            <a:extLst>
              <a:ext uri="{FF2B5EF4-FFF2-40B4-BE49-F238E27FC236}">
                <a16:creationId xmlns:a16="http://schemas.microsoft.com/office/drawing/2014/main" id="{385967B2-9FBE-4633-8708-3A632E35B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423D158B-DC6F-4960-AFBF-D0469E7ECA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B502967D-9D3D-4FCA-84F3-F03B7CD87F1E}"/>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8D57B85A-1306-406E-B2EB-04162888D7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RA RSO Cap"/>
          <p:cNvPicPr>
            <a:picLocks noChangeAspect="1" noChangeArrowheads="1"/>
          </p:cNvPicPr>
          <p:nvPr/>
        </p:nvPicPr>
        <p:blipFill>
          <a:blip r:embed="rId3" cstate="print"/>
          <a:srcRect/>
          <a:stretch>
            <a:fillRect/>
          </a:stretch>
        </p:blipFill>
        <p:spPr bwMode="auto">
          <a:xfrm>
            <a:off x="9124950" y="1217593"/>
            <a:ext cx="2667000" cy="2667000"/>
          </a:xfrm>
          <a:prstGeom prst="rect">
            <a:avLst/>
          </a:prstGeom>
          <a:noFill/>
        </p:spPr>
      </p:pic>
      <p:sp>
        <p:nvSpPr>
          <p:cNvPr id="2" name="Title 1"/>
          <p:cNvSpPr>
            <a:spLocks noGrp="1"/>
          </p:cNvSpPr>
          <p:nvPr>
            <p:ph type="ctrTitle"/>
          </p:nvPr>
        </p:nvSpPr>
        <p:spPr>
          <a:xfrm>
            <a:off x="2514600" y="290157"/>
            <a:ext cx="87630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108</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VII-13</a:t>
            </a:r>
          </a:p>
        </p:txBody>
      </p:sp>
      <p:sp>
        <p:nvSpPr>
          <p:cNvPr id="9" name="TextBox 8"/>
          <p:cNvSpPr txBox="1"/>
          <p:nvPr/>
        </p:nvSpPr>
        <p:spPr>
          <a:xfrm>
            <a:off x="3962400" y="5334000"/>
            <a:ext cx="7010400"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Some of the RSO items available at :</a:t>
            </a:r>
          </a:p>
          <a:p>
            <a:pPr algn="ctr"/>
            <a:r>
              <a:rPr lang="en-US" sz="2400" u="sng" dirty="0">
                <a:hlinkClick r:id="rId4"/>
              </a:rPr>
              <a:t>https://www.nrastore.com/gear/instructor-gear/</a:t>
            </a:r>
            <a:endParaRPr lang="en-US" sz="2400" b="1" dirty="0">
              <a:effectLst>
                <a:outerShdw blurRad="38100" dist="38100" dir="2700000" algn="tl">
                  <a:srgbClr val="000000">
                    <a:alpha val="43137"/>
                  </a:srgbClr>
                </a:outerShdw>
              </a:effectLst>
            </a:endParaRPr>
          </a:p>
        </p:txBody>
      </p:sp>
      <p:pic>
        <p:nvPicPr>
          <p:cNvPr id="4100" name="Picture 4" descr="Sew-On Range Safety Officer Patch"/>
          <p:cNvPicPr>
            <a:picLocks noChangeAspect="1" noChangeArrowheads="1"/>
          </p:cNvPicPr>
          <p:nvPr/>
        </p:nvPicPr>
        <p:blipFill>
          <a:blip r:embed="rId5" cstate="print"/>
          <a:srcRect/>
          <a:stretch>
            <a:fillRect/>
          </a:stretch>
        </p:blipFill>
        <p:spPr bwMode="auto">
          <a:xfrm>
            <a:off x="6743700" y="1579544"/>
            <a:ext cx="2381250" cy="2381250"/>
          </a:xfrm>
          <a:prstGeom prst="rect">
            <a:avLst/>
          </a:prstGeom>
          <a:noFill/>
        </p:spPr>
      </p:pic>
      <p:pic>
        <p:nvPicPr>
          <p:cNvPr id="4104" name="Picture 8" descr="NRA Range Safety Officer T-Shirt"/>
          <p:cNvPicPr>
            <a:picLocks noChangeAspect="1" noChangeArrowheads="1"/>
          </p:cNvPicPr>
          <p:nvPr/>
        </p:nvPicPr>
        <p:blipFill>
          <a:blip r:embed="rId6" cstate="print"/>
          <a:srcRect/>
          <a:stretch>
            <a:fillRect/>
          </a:stretch>
        </p:blipFill>
        <p:spPr bwMode="auto">
          <a:xfrm>
            <a:off x="9825037" y="3590210"/>
            <a:ext cx="1981200" cy="1981200"/>
          </a:xfrm>
          <a:prstGeom prst="rect">
            <a:avLst/>
          </a:prstGeom>
          <a:noFill/>
        </p:spPr>
      </p:pic>
      <p:pic>
        <p:nvPicPr>
          <p:cNvPr id="4106" name="Picture 10" descr="NRA Customizable Range Polo"/>
          <p:cNvPicPr>
            <a:picLocks noChangeAspect="1" noChangeArrowheads="1"/>
          </p:cNvPicPr>
          <p:nvPr/>
        </p:nvPicPr>
        <p:blipFill>
          <a:blip r:embed="rId7" cstate="print"/>
          <a:srcRect/>
          <a:stretch>
            <a:fillRect/>
          </a:stretch>
        </p:blipFill>
        <p:spPr bwMode="auto">
          <a:xfrm>
            <a:off x="4000500" y="2116843"/>
            <a:ext cx="2743200" cy="2743200"/>
          </a:xfrm>
          <a:prstGeom prst="rect">
            <a:avLst/>
          </a:prstGeom>
          <a:noFill/>
        </p:spPr>
      </p:pic>
      <p:pic>
        <p:nvPicPr>
          <p:cNvPr id="15" name="Picture 14">
            <a:extLst>
              <a:ext uri="{FF2B5EF4-FFF2-40B4-BE49-F238E27FC236}">
                <a16:creationId xmlns:a16="http://schemas.microsoft.com/office/drawing/2014/main" id="{C7CE6F48-B452-4D63-A103-6FC95CBEFE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6" name="Picture 15">
            <a:extLst>
              <a:ext uri="{FF2B5EF4-FFF2-40B4-BE49-F238E27FC236}">
                <a16:creationId xmlns:a16="http://schemas.microsoft.com/office/drawing/2014/main" id="{8426F108-0977-4C74-833D-52460B61D9B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7" name="TextBox 16">
            <a:extLst>
              <a:ext uri="{FF2B5EF4-FFF2-40B4-BE49-F238E27FC236}">
                <a16:creationId xmlns:a16="http://schemas.microsoft.com/office/drawing/2014/main" id="{A151900E-B430-4392-80DA-36C56AB47888}"/>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3"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4"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5"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8" name="Picture 17">
            <a:extLst>
              <a:ext uri="{FF2B5EF4-FFF2-40B4-BE49-F238E27FC236}">
                <a16:creationId xmlns:a16="http://schemas.microsoft.com/office/drawing/2014/main" id="{42410A78-6FF3-45A5-957C-FB3AF6ECA41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4363"/>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The Role of the Range Safety Officer</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971800" y="2514600"/>
            <a:ext cx="8763000" cy="1569660"/>
          </a:xfrm>
        </p:spPr>
        <p:txBody>
          <a:bodyPr wrap="square">
            <a:spAutoFit/>
          </a:bodyPr>
          <a:lstStyle/>
          <a:p>
            <a:pPr algn="l">
              <a:tabLst>
                <a:tab pos="514350" algn="l"/>
                <a:tab pos="628650" algn="l"/>
              </a:tabLst>
            </a:pPr>
            <a:r>
              <a:rPr lang="en-US" dirty="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Range Safety Officer</a:t>
            </a:r>
            <a:r>
              <a:rPr lang="en-US" dirty="0">
                <a:solidFill>
                  <a:schemeClr val="tx1"/>
                </a:solidFill>
                <a:effectLst>
                  <a:outerShdw blurRad="38100" dist="38100" dir="2700000" algn="tl">
                    <a:srgbClr val="000000">
                      <a:alpha val="43137"/>
                    </a:srgbClr>
                  </a:outerShdw>
                </a:effectLst>
              </a:rPr>
              <a:t> (RSO) supervises shooting activities as prescribed by the range Standard Operating Procedures (SOP).</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II-2</a:t>
            </a:r>
          </a:p>
        </p:txBody>
      </p:sp>
      <p:pic>
        <p:nvPicPr>
          <p:cNvPr id="12" name="Picture 11">
            <a:extLst>
              <a:ext uri="{FF2B5EF4-FFF2-40B4-BE49-F238E27FC236}">
                <a16:creationId xmlns:a16="http://schemas.microsoft.com/office/drawing/2014/main" id="{E177339E-3427-49E3-8095-DDAC0A1BB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597425F4-E924-41B7-95D0-C93F958AD2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BBB5A32-E2DB-4DFA-B62F-5512EA1A942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F5F283FD-9718-4A5B-8064-686B293EC1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536377"/>
            <a:ext cx="80772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VII: Conclusion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109</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VII-14</a:t>
            </a:r>
          </a:p>
        </p:txBody>
      </p:sp>
      <p:sp>
        <p:nvSpPr>
          <p:cNvPr id="12" name="TextBox 11"/>
          <p:cNvSpPr txBox="1"/>
          <p:nvPr/>
        </p:nvSpPr>
        <p:spPr>
          <a:xfrm>
            <a:off x="2209800" y="1700105"/>
            <a:ext cx="9525000" cy="3736407"/>
          </a:xfrm>
          <a:prstGeom prst="rect">
            <a:avLst/>
          </a:prstGeom>
          <a:noFill/>
        </p:spPr>
        <p:txBody>
          <a:bodyPr wrap="square" rtlCol="0">
            <a:spAutoFit/>
          </a:bodyPr>
          <a:lstStyle/>
          <a:p>
            <a:pPr marL="533400" indent="-533400">
              <a:lnSpc>
                <a:spcPct val="90000"/>
              </a:lnSpc>
            </a:pPr>
            <a:r>
              <a:rPr lang="en-US" sz="2400" b="1" i="1" dirty="0">
                <a:effectLst>
                  <a:outerShdw blurRad="38100" dist="38100" dir="2700000" algn="tl">
                    <a:srgbClr val="000000">
                      <a:alpha val="43137"/>
                    </a:srgbClr>
                  </a:outerShdw>
                </a:effectLst>
              </a:rPr>
              <a:t>Learning Objectives</a:t>
            </a:r>
            <a:r>
              <a:rPr lang="en-US" sz="2400" dirty="0">
                <a:effectLst>
                  <a:outerShdw blurRad="38100" dist="38100" dir="2700000" algn="tl">
                    <a:srgbClr val="000000">
                      <a:alpha val="43137"/>
                    </a:srgbClr>
                  </a:outerShdw>
                </a:effectLst>
              </a:rPr>
              <a:t> </a:t>
            </a:r>
          </a:p>
          <a:p>
            <a:pPr marL="533400" indent="-533400">
              <a:lnSpc>
                <a:spcPct val="90000"/>
              </a:lnSpc>
            </a:pPr>
            <a:r>
              <a:rPr lang="en-US" sz="2400" dirty="0">
                <a:effectLst>
                  <a:outerShdw blurRad="38100" dist="38100" dir="2700000" algn="tl">
                    <a:srgbClr val="000000">
                      <a:alpha val="43137"/>
                    </a:srgbClr>
                  </a:outerShdw>
                </a:effectLst>
              </a:rPr>
              <a:t> As a result of this lesson, you:</a:t>
            </a:r>
          </a:p>
          <a:p>
            <a:pPr marL="533400" indent="-533400">
              <a:lnSpc>
                <a:spcPct val="90000"/>
              </a:lnSpc>
            </a:pP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a:effectLst>
                  <a:outerShdw blurRad="38100" dist="38100" dir="2700000" algn="tl">
                    <a:srgbClr val="000000">
                      <a:alpha val="43137"/>
                    </a:srgbClr>
                  </a:outerShdw>
                </a:effectLst>
              </a:rPr>
              <a:t>Passed the NRA Range Safety Officer course’s written examination.</a:t>
            </a:r>
          </a:p>
          <a:p>
            <a:pPr marL="457200" indent="-457200">
              <a:buFont typeface="+mj-lt"/>
              <a:buAutoNum type="arabicPeriod"/>
            </a:pPr>
            <a:r>
              <a:rPr lang="en-US" sz="2400" dirty="0">
                <a:effectLst>
                  <a:outerShdw blurRad="38100" dist="38100" dir="2700000" algn="tl">
                    <a:srgbClr val="000000">
                      <a:alpha val="43137"/>
                    </a:srgbClr>
                  </a:outerShdw>
                </a:effectLst>
              </a:rPr>
              <a:t>Understand the procedure for finalizing the credentialing process with the NRA at: </a:t>
            </a:r>
            <a:r>
              <a:rPr lang="en-US" sz="2400" dirty="0">
                <a:effectLst>
                  <a:outerShdw blurRad="38100" dist="38100" dir="2700000" algn="tl">
                    <a:srgbClr val="000000">
                      <a:alpha val="43137"/>
                    </a:srgbClr>
                  </a:outerShdw>
                </a:effectLst>
                <a:hlinkClick r:id="rId3"/>
              </a:rPr>
              <a:t>www.NRAInstructors.org</a:t>
            </a:r>
            <a:r>
              <a:rPr lang="en-US" sz="2400" dirty="0">
                <a:effectLst>
                  <a:outerShdw blurRad="38100" dist="38100" dir="2700000" algn="tl">
                    <a:srgbClr val="000000">
                      <a:alpha val="43137"/>
                    </a:srgbClr>
                  </a:outerShdw>
                </a:effectLst>
              </a:rPr>
              <a:t>.</a:t>
            </a:r>
          </a:p>
          <a:p>
            <a:pPr marL="457200" indent="-457200">
              <a:buFont typeface="+mj-lt"/>
              <a:buAutoNum type="arabicPeriod"/>
            </a:pPr>
            <a:r>
              <a:rPr lang="en-US" sz="2400" dirty="0">
                <a:effectLst>
                  <a:outerShdw blurRad="38100" dist="38100" dir="2700000" algn="tl">
                    <a:srgbClr val="000000">
                      <a:alpha val="43137"/>
                    </a:srgbClr>
                  </a:outerShdw>
                </a:effectLst>
              </a:rPr>
              <a:t>Course Evaluations</a:t>
            </a:r>
          </a:p>
          <a:p>
            <a:pPr marL="457200" indent="-457200">
              <a:buFont typeface="+mj-lt"/>
              <a:buAutoNum type="arabicPeriod"/>
            </a:pPr>
            <a:r>
              <a:rPr lang="en-US" sz="2400" dirty="0">
                <a:effectLst>
                  <a:outerShdw blurRad="38100" dist="38100" dir="2700000" algn="tl">
                    <a:srgbClr val="000000">
                      <a:alpha val="43137"/>
                    </a:srgbClr>
                  </a:outerShdw>
                </a:effectLst>
              </a:rPr>
              <a:t>Presentation of Course Completion Cards</a:t>
            </a:r>
          </a:p>
          <a:p>
            <a:pPr marL="457200" indent="-457200"/>
            <a:endParaRPr lang="en-US" sz="2400" dirty="0">
              <a:effectLst>
                <a:outerShdw blurRad="38100" dist="38100" dir="2700000" algn="tl">
                  <a:srgbClr val="000000">
                    <a:alpha val="43137"/>
                  </a:srgbClr>
                </a:outerShdw>
              </a:effectLst>
            </a:endParaRPr>
          </a:p>
          <a:p>
            <a:pPr marL="457200" indent="-457200" algn="ctr"/>
            <a:r>
              <a:rPr lang="en-US" sz="2800" dirty="0">
                <a:solidFill>
                  <a:srgbClr val="FF0000"/>
                </a:solidFill>
                <a:effectLst>
                  <a:outerShdw blurRad="38100" dist="38100" dir="2700000" algn="tl">
                    <a:srgbClr val="000000">
                      <a:alpha val="43137"/>
                    </a:srgbClr>
                  </a:outerShdw>
                </a:effectLst>
              </a:rPr>
              <a:t>What are your questions?</a:t>
            </a:r>
          </a:p>
        </p:txBody>
      </p:sp>
      <p:pic>
        <p:nvPicPr>
          <p:cNvPr id="13" name="Picture 12">
            <a:extLst>
              <a:ext uri="{FF2B5EF4-FFF2-40B4-BE49-F238E27FC236}">
                <a16:creationId xmlns:a16="http://schemas.microsoft.com/office/drawing/2014/main" id="{CD98B1CC-B4B4-424D-B50A-D0BA4DEC2F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sp>
        <p:nvSpPr>
          <p:cNvPr id="14" name="TextBox 13">
            <a:extLst>
              <a:ext uri="{FF2B5EF4-FFF2-40B4-BE49-F238E27FC236}">
                <a16:creationId xmlns:a16="http://schemas.microsoft.com/office/drawing/2014/main" id="{4F560420-BC9D-4035-A06D-A1BF40D14CD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5" name="Picture 14">
            <a:extLst>
              <a:ext uri="{FF2B5EF4-FFF2-40B4-BE49-F238E27FC236}">
                <a16:creationId xmlns:a16="http://schemas.microsoft.com/office/drawing/2014/main" id="{DD7D001A-2AB5-4164-85D0-D40EA7AB17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900" y="338318"/>
            <a:ext cx="8534400" cy="1323439"/>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The Role of the Chief Range</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Safety Officer</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857500" y="2254038"/>
            <a:ext cx="8763000" cy="3243965"/>
          </a:xfrm>
        </p:spPr>
        <p:txBody>
          <a:bodyPr wrap="square">
            <a:spAutoFit/>
          </a:bodyPr>
          <a:lstStyle/>
          <a:p>
            <a:pPr indent="7938" algn="l">
              <a:buFont typeface="Arial" pitchFamily="34" charset="0"/>
              <a:buChar char="•"/>
            </a:pPr>
            <a:r>
              <a:rPr lang="en-US" dirty="0">
                <a:solidFill>
                  <a:schemeClr val="tx1"/>
                </a:solidFill>
                <a:effectLst>
                  <a:outerShdw blurRad="38100" dist="38100" dir="2700000" algn="tl">
                    <a:srgbClr val="000000">
                      <a:alpha val="43137"/>
                    </a:srgbClr>
                  </a:outerShdw>
                </a:effectLst>
              </a:rPr>
              <a:t>The Chief Range Safety Officer (CRSO) trains RSOs and has overall responsibility for safe gun handling and shooting everywhere on the range premises.</a:t>
            </a:r>
          </a:p>
          <a:p>
            <a:pPr indent="7938" algn="l">
              <a:buFont typeface="Arial" pitchFamily="34" charset="0"/>
              <a:buChar char="•"/>
            </a:pPr>
            <a:r>
              <a:rPr lang="en-US" dirty="0">
                <a:solidFill>
                  <a:schemeClr val="tx1"/>
                </a:solidFill>
                <a:effectLst>
                  <a:outerShdw blurRad="38100" dist="38100" dir="2700000" algn="tl">
                    <a:srgbClr val="000000">
                      <a:alpha val="43137"/>
                    </a:srgbClr>
                  </a:outerShdw>
                </a:effectLst>
              </a:rPr>
              <a:t>The CRSO develops a range’s SOP as directed by the range owners.</a:t>
            </a:r>
          </a:p>
          <a:p>
            <a:pPr indent="7938" algn="l">
              <a:buFont typeface="Arial" pitchFamily="34" charset="0"/>
              <a:buChar char="•"/>
            </a:pPr>
            <a:r>
              <a:rPr lang="en-US" dirty="0">
                <a:solidFill>
                  <a:schemeClr val="tx1"/>
                </a:solidFill>
                <a:effectLst>
                  <a:outerShdw blurRad="38100" dist="38100" dir="2700000" algn="tl">
                    <a:srgbClr val="000000">
                      <a:alpha val="43137"/>
                    </a:srgbClr>
                  </a:outerShdw>
                </a:effectLst>
              </a:rPr>
              <a:t>Conducts Range Safety Officer training.</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II-3</a:t>
            </a:r>
          </a:p>
        </p:txBody>
      </p:sp>
      <p:pic>
        <p:nvPicPr>
          <p:cNvPr id="13" name="Picture 12">
            <a:extLst>
              <a:ext uri="{FF2B5EF4-FFF2-40B4-BE49-F238E27FC236}">
                <a16:creationId xmlns:a16="http://schemas.microsoft.com/office/drawing/2014/main" id="{099028AF-13C7-4504-BCD8-12551A80A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CA39208A-CEF8-4BBE-A768-B722A5CA82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6" name="TextBox 15">
            <a:extLst>
              <a:ext uri="{FF2B5EF4-FFF2-40B4-BE49-F238E27FC236}">
                <a16:creationId xmlns:a16="http://schemas.microsoft.com/office/drawing/2014/main" id="{9A4FC365-2D16-4A64-8C89-8F41F22AC5F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7" name="Picture 16">
            <a:extLst>
              <a:ext uri="{FF2B5EF4-FFF2-40B4-BE49-F238E27FC236}">
                <a16:creationId xmlns:a16="http://schemas.microsoft.com/office/drawing/2014/main" id="{84FA2B15-0209-4AC6-B3D3-8C4ED78C03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776560"/>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Range Standard Operating Procedure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971800" y="1928604"/>
            <a:ext cx="8763000" cy="3539430"/>
          </a:xfrm>
        </p:spPr>
        <p:txBody>
          <a:bodyPr wrap="square">
            <a:spAutoFit/>
          </a:bodyPr>
          <a:lstStyle/>
          <a:p>
            <a:pPr marL="457200" indent="-457200" algn="l">
              <a:spcBef>
                <a:spcPts val="0"/>
              </a:spcBef>
              <a:defRPr/>
            </a:pPr>
            <a:r>
              <a:rPr lang="en-US" sz="2800" b="1" dirty="0">
                <a:solidFill>
                  <a:schemeClr val="tx1"/>
                </a:solidFill>
                <a:effectLst>
                  <a:outerShdw blurRad="38100" dist="38100" dir="2700000" algn="tl">
                    <a:srgbClr val="000000">
                      <a:alpha val="43137"/>
                    </a:srgbClr>
                  </a:outerShdw>
                </a:effectLst>
              </a:rPr>
              <a:t>CONTENTS</a:t>
            </a:r>
          </a:p>
          <a:p>
            <a:pPr algn="l">
              <a:spcBef>
                <a:spcPts val="0"/>
              </a:spcBef>
              <a:defRPr/>
            </a:pPr>
            <a:r>
              <a:rPr lang="en-US" sz="2800" dirty="0">
                <a:solidFill>
                  <a:schemeClr val="tx1"/>
                </a:solidFill>
                <a:effectLst>
                  <a:outerShdw blurRad="38100" dist="38100" dir="2700000" algn="tl">
                    <a:srgbClr val="000000">
                      <a:alpha val="43137"/>
                    </a:srgbClr>
                  </a:outerShdw>
                </a:effectLst>
              </a:rPr>
              <a:t>The content of the SOP is determined by the range owner, and includes:</a:t>
            </a:r>
          </a:p>
          <a:p>
            <a:pPr marL="914400" lvl="1" indent="-457200" algn="l">
              <a:spcBef>
                <a:spcPts val="0"/>
              </a:spcBef>
              <a:buClr>
                <a:schemeClr val="tx1"/>
              </a:buClr>
              <a:buFont typeface="Wingdings" panose="05000000000000000000" pitchFamily="2" charset="2"/>
              <a:buChar char="Ø"/>
              <a:defRPr/>
            </a:pPr>
            <a:r>
              <a:rPr lang="en-US" dirty="0">
                <a:solidFill>
                  <a:schemeClr val="tx1"/>
                </a:solidFill>
                <a:effectLst>
                  <a:outerShdw blurRad="38100" dist="38100" dir="2700000" algn="tl">
                    <a:srgbClr val="000000">
                      <a:alpha val="43137"/>
                    </a:srgbClr>
                  </a:outerShdw>
                </a:effectLst>
              </a:rPr>
              <a:t>Organizational Information</a:t>
            </a:r>
          </a:p>
          <a:p>
            <a:pPr marL="914400" lvl="1" indent="-457200" algn="l">
              <a:spcBef>
                <a:spcPts val="0"/>
              </a:spcBef>
              <a:buClr>
                <a:schemeClr val="tx1"/>
              </a:buClr>
              <a:buFont typeface="Wingdings" panose="05000000000000000000" pitchFamily="2" charset="2"/>
              <a:buChar char="Ø"/>
              <a:defRPr/>
            </a:pPr>
            <a:r>
              <a:rPr lang="en-US" dirty="0">
                <a:solidFill>
                  <a:schemeClr val="tx1"/>
                </a:solidFill>
                <a:effectLst>
                  <a:outerShdw blurRad="38100" dist="38100" dir="2700000" algn="tl">
                    <a:srgbClr val="000000">
                      <a:alpha val="43137"/>
                    </a:srgbClr>
                  </a:outerShdw>
                </a:effectLst>
              </a:rPr>
              <a:t>Range Capabilities</a:t>
            </a:r>
          </a:p>
          <a:p>
            <a:pPr marL="914400" lvl="1" indent="-457200" algn="l">
              <a:spcBef>
                <a:spcPts val="0"/>
              </a:spcBef>
              <a:buClr>
                <a:schemeClr val="tx1"/>
              </a:buClr>
              <a:buFont typeface="Wingdings" panose="05000000000000000000" pitchFamily="2" charset="2"/>
              <a:buChar char="Ø"/>
              <a:defRPr/>
            </a:pPr>
            <a:r>
              <a:rPr lang="en-US" dirty="0">
                <a:solidFill>
                  <a:schemeClr val="tx1"/>
                </a:solidFill>
                <a:effectLst>
                  <a:outerShdw blurRad="38100" dist="38100" dir="2700000" algn="tl">
                    <a:srgbClr val="000000">
                      <a:alpha val="43137"/>
                    </a:srgbClr>
                  </a:outerShdw>
                </a:effectLst>
              </a:rPr>
              <a:t>Range Operations</a:t>
            </a:r>
          </a:p>
          <a:p>
            <a:pPr marL="914400" lvl="1" indent="-457200" algn="l">
              <a:spcBef>
                <a:spcPts val="0"/>
              </a:spcBef>
              <a:buClr>
                <a:schemeClr val="tx1"/>
              </a:buClr>
              <a:buFont typeface="Wingdings" panose="05000000000000000000" pitchFamily="2" charset="2"/>
              <a:buChar char="Ø"/>
              <a:defRPr/>
            </a:pPr>
            <a:r>
              <a:rPr lang="en-US" dirty="0">
                <a:solidFill>
                  <a:schemeClr val="tx1"/>
                </a:solidFill>
                <a:effectLst>
                  <a:outerShdw blurRad="38100" dist="38100" dir="2700000" algn="tl">
                    <a:srgbClr val="000000">
                      <a:alpha val="43137"/>
                    </a:srgbClr>
                  </a:outerShdw>
                </a:effectLst>
              </a:rPr>
              <a:t>Shooting Range Rules and Regulations</a:t>
            </a:r>
          </a:p>
          <a:p>
            <a:pPr marL="914400" lvl="1" indent="-457200" algn="l">
              <a:spcBef>
                <a:spcPts val="0"/>
              </a:spcBef>
              <a:buClr>
                <a:schemeClr val="tx1"/>
              </a:buClr>
              <a:buFont typeface="Wingdings" panose="05000000000000000000" pitchFamily="2" charset="2"/>
              <a:buChar char="Ø"/>
              <a:defRPr/>
            </a:pPr>
            <a:r>
              <a:rPr lang="en-US" dirty="0">
                <a:solidFill>
                  <a:schemeClr val="tx1"/>
                </a:solidFill>
                <a:effectLst>
                  <a:outerShdw blurRad="38100" dist="38100" dir="2700000" algn="tl">
                    <a:srgbClr val="000000">
                      <a:alpha val="43137"/>
                    </a:srgbClr>
                  </a:outerShdw>
                </a:effectLst>
              </a:rPr>
              <a:t>Emergency Response Plans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II-4</a:t>
            </a:r>
          </a:p>
        </p:txBody>
      </p:sp>
      <p:pic>
        <p:nvPicPr>
          <p:cNvPr id="12" name="Picture 11">
            <a:extLst>
              <a:ext uri="{FF2B5EF4-FFF2-40B4-BE49-F238E27FC236}">
                <a16:creationId xmlns:a16="http://schemas.microsoft.com/office/drawing/2014/main" id="{EE5E3949-9FCE-4F33-9522-C4D7FBD5E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ECEE6D76-E0A9-49C7-BCDE-52A13CB0ED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7D7738B7-F146-4AAA-8802-18A7CFA6957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5BDD1CD2-265A-4415-9C99-33C5C9FADC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II Review Questions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971800" y="1295400"/>
            <a:ext cx="8763000" cy="3748719"/>
          </a:xfrm>
        </p:spPr>
        <p:txBody>
          <a:bodyPr wrap="square">
            <a:spAutoFit/>
          </a:bodyPr>
          <a:lstStyle/>
          <a:p>
            <a:pPr marL="457200" indent="-457200" algn="l"/>
            <a:r>
              <a:rPr lang="en-US" b="1" dirty="0">
                <a:solidFill>
                  <a:schemeClr val="tx1"/>
                </a:solidFill>
                <a:effectLst>
                  <a:outerShdw blurRad="38100" dist="38100" dir="2700000" algn="tl">
                    <a:srgbClr val="000000">
                      <a:alpha val="43137"/>
                    </a:srgbClr>
                  </a:outerShdw>
                </a:effectLst>
              </a:rPr>
              <a:t>Lesson Objectives:</a:t>
            </a:r>
          </a:p>
          <a:p>
            <a:pPr marL="457200" indent="-457200" algn="l"/>
            <a:r>
              <a:rPr lang="en-US" sz="2800" dirty="0">
                <a:solidFill>
                  <a:schemeClr val="tx1"/>
                </a:solidFill>
                <a:effectLst>
                  <a:outerShdw blurRad="38100" dist="38100" dir="2700000" algn="tl">
                    <a:srgbClr val="000000">
                      <a:alpha val="43137"/>
                    </a:srgbClr>
                  </a:outerShdw>
                </a:effectLst>
              </a:rPr>
              <a:t>As a result of this lesson, you should be able to:</a:t>
            </a:r>
          </a:p>
          <a:p>
            <a:pPr marL="457200" lvl="3" indent="-457200"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What is the role of the Range Safety Officer (RSO).</a:t>
            </a:r>
          </a:p>
          <a:p>
            <a:pPr marL="457200" lvl="3" indent="-457200" algn="l">
              <a:buFont typeface="Wingdings" pitchFamily="2" charset="2"/>
              <a:buChar char="Ø"/>
              <a:tabLst>
                <a:tab pos="1485900" algn="l"/>
              </a:tabLst>
            </a:pPr>
            <a:r>
              <a:rPr lang="en-US" sz="2800" dirty="0">
                <a:solidFill>
                  <a:schemeClr val="tx1"/>
                </a:solidFill>
                <a:effectLst>
                  <a:outerShdw blurRad="38100" dist="38100" dir="2700000" algn="tl">
                    <a:srgbClr val="000000">
                      <a:alpha val="43137"/>
                    </a:srgbClr>
                  </a:outerShdw>
                </a:effectLst>
              </a:rPr>
              <a:t>What is the purpose of having range Standard Operating Procedures (SOP).</a:t>
            </a:r>
          </a:p>
          <a:p>
            <a:pPr marL="0" lvl="2" algn="l">
              <a:tabLst>
                <a:tab pos="1485900" algn="l"/>
              </a:tabLst>
            </a:pPr>
            <a:endParaRPr lang="en-US" sz="3200" dirty="0">
              <a:solidFill>
                <a:schemeClr val="tx1"/>
              </a:solidFill>
              <a:effectLst>
                <a:outerShdw blurRad="38100" dist="38100" dir="2700000" algn="tl">
                  <a:srgbClr val="000000">
                    <a:alpha val="43137"/>
                  </a:srgbClr>
                </a:outerShdw>
              </a:effectLst>
            </a:endParaRPr>
          </a:p>
          <a:p>
            <a:pPr marL="0" lvl="2">
              <a:tabLst>
                <a:tab pos="1485900" algn="l"/>
              </a:tabLst>
            </a:pPr>
            <a:r>
              <a:rPr lang="en-US" sz="3200" b="1" dirty="0">
                <a:solidFill>
                  <a:srgbClr val="FF0000"/>
                </a:solidFill>
                <a:effectLst>
                  <a:outerShdw blurRad="38100" dist="38100" dir="2700000" algn="tl">
                    <a:srgbClr val="000000">
                      <a:alpha val="43137"/>
                    </a:srgbClr>
                  </a:outerShdw>
                </a:effectLst>
              </a:rPr>
              <a:t>What are your questions?</a:t>
            </a:r>
            <a:endParaRPr lang="en-US" sz="2800" b="1" dirty="0">
              <a:solidFill>
                <a:srgbClr val="00206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II-5</a:t>
            </a:r>
          </a:p>
        </p:txBody>
      </p:sp>
      <p:pic>
        <p:nvPicPr>
          <p:cNvPr id="12" name="Picture 11">
            <a:extLst>
              <a:ext uri="{FF2B5EF4-FFF2-40B4-BE49-F238E27FC236}">
                <a16:creationId xmlns:a16="http://schemas.microsoft.com/office/drawing/2014/main" id="{FA24152F-9C74-4401-A8F5-EE38855FC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BC50DE68-1636-4A81-97FD-981D9603AD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41338EBC-1837-4435-8DE1-CD10E2299C06}"/>
              </a:ext>
            </a:extLst>
          </p:cNvPr>
          <p:cNvSpPr txBox="1"/>
          <p:nvPr/>
        </p:nvSpPr>
        <p:spPr>
          <a:xfrm>
            <a:off x="381000" y="1626275"/>
            <a:ext cx="129540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6DF28895-8D89-4A39-B9E8-DE63E42DB8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891604"/>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III Preview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4076700" y="2203140"/>
            <a:ext cx="7543800" cy="1766637"/>
          </a:xfrm>
        </p:spPr>
        <p:txBody>
          <a:bodyPr wrap="square">
            <a:spAutoFit/>
          </a:bodyPr>
          <a:lstStyle/>
          <a:p>
            <a:pPr marL="457200" indent="-457200" algn="l"/>
            <a:r>
              <a:rPr lang="en-US" dirty="0">
                <a:solidFill>
                  <a:schemeClr val="tx1"/>
                </a:solidFill>
                <a:effectLst>
                  <a:outerShdw blurRad="38100" dist="38100" dir="2700000" algn="tl">
                    <a:srgbClr val="000000">
                      <a:alpha val="43137"/>
                    </a:srgbClr>
                  </a:outerShdw>
                </a:effectLst>
              </a:rPr>
              <a:t>In Lesson III we will look at:</a:t>
            </a:r>
          </a:p>
          <a:p>
            <a:pPr marL="457200" lvl="3" algn="l">
              <a:buFont typeface="Wingdings" pitchFamily="2" charset="2"/>
              <a:buChar char="ü"/>
              <a:tabLst>
                <a:tab pos="1485900" algn="l"/>
              </a:tabLst>
            </a:pPr>
            <a:r>
              <a:rPr lang="en-US" sz="3200" dirty="0">
                <a:solidFill>
                  <a:schemeClr val="tx1"/>
                </a:solidFill>
                <a:effectLst>
                  <a:outerShdw blurRad="38100" dist="38100" dir="2700000" algn="tl">
                    <a:srgbClr val="000000">
                      <a:alpha val="43137"/>
                    </a:srgbClr>
                  </a:outerShdw>
                </a:effectLst>
              </a:rPr>
              <a:t>Basic Inspection Procedures for Ranges</a:t>
            </a:r>
          </a:p>
          <a:p>
            <a:pPr marL="457200" lvl="3" algn="l">
              <a:buFont typeface="Wingdings" pitchFamily="2" charset="2"/>
              <a:buChar char="ü"/>
              <a:tabLst>
                <a:tab pos="1485900" algn="l"/>
              </a:tabLst>
            </a:pPr>
            <a:r>
              <a:rPr lang="en-US" sz="3200" dirty="0">
                <a:solidFill>
                  <a:schemeClr val="tx1"/>
                </a:solidFill>
                <a:effectLst>
                  <a:outerShdw blurRad="38100" dist="38100" dir="2700000" algn="tl">
                    <a:srgbClr val="000000">
                      <a:alpha val="43137"/>
                    </a:srgbClr>
                  </a:outerShdw>
                </a:effectLst>
              </a:rPr>
              <a:t>Range Rules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II-6</a:t>
            </a:r>
          </a:p>
        </p:txBody>
      </p:sp>
      <p:pic>
        <p:nvPicPr>
          <p:cNvPr id="12" name="Picture 11">
            <a:extLst>
              <a:ext uri="{FF2B5EF4-FFF2-40B4-BE49-F238E27FC236}">
                <a16:creationId xmlns:a16="http://schemas.microsoft.com/office/drawing/2014/main" id="{7011E450-6901-4356-90C7-803098689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8BD7C7A6-88C6-4C79-8047-F2203E1B7C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2BE1B37F-CDCD-4A21-A5FD-96AAE9AFCD5E}"/>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462EF274-68BC-4014-9DC5-74B7550DC3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06290"/>
            <a:ext cx="8153400" cy="1323439"/>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III: Range Inspection </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and Range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200400" y="1723268"/>
            <a:ext cx="8534400" cy="3945696"/>
          </a:xfrm>
        </p:spPr>
        <p:txBody>
          <a:bodyPr wrap="square">
            <a:spAutoFit/>
          </a:bodyPr>
          <a:lstStyle/>
          <a:p>
            <a:pPr marL="457200" indent="-457200" algn="l">
              <a:tabLst>
                <a:tab pos="914400" algn="l"/>
              </a:tabLst>
            </a:pPr>
            <a:r>
              <a:rPr lang="en-US" b="1" dirty="0">
                <a:solidFill>
                  <a:schemeClr val="tx1"/>
                </a:solidFill>
                <a:effectLst>
                  <a:outerShdw blurRad="38100" dist="38100" dir="2700000" algn="tl">
                    <a:srgbClr val="000000">
                      <a:alpha val="43137"/>
                    </a:srgbClr>
                  </a:outerShdw>
                </a:effectLst>
              </a:rPr>
              <a:t>Learning Objectives</a:t>
            </a:r>
            <a:r>
              <a:rPr lang="en-US" dirty="0">
                <a:solidFill>
                  <a:schemeClr val="tx1"/>
                </a:solidFill>
                <a:effectLst>
                  <a:outerShdw blurRad="38100" dist="38100" dir="2700000" algn="tl">
                    <a:srgbClr val="000000">
                      <a:alpha val="43137"/>
                    </a:srgbClr>
                  </a:outerShdw>
                </a:effectLst>
              </a:rPr>
              <a:t>:</a:t>
            </a:r>
          </a:p>
          <a:p>
            <a:pPr marL="457200" indent="-457200" algn="l">
              <a:tabLst>
                <a:tab pos="914400" algn="l"/>
              </a:tabLst>
            </a:pPr>
            <a:r>
              <a:rPr lang="en-US" sz="2800" dirty="0">
                <a:solidFill>
                  <a:schemeClr val="tx1"/>
                </a:solidFill>
                <a:effectLst>
                  <a:outerShdw blurRad="38100" dist="38100" dir="2700000" algn="tl">
                    <a:srgbClr val="000000">
                      <a:alpha val="43137"/>
                    </a:srgbClr>
                  </a:outerShdw>
                </a:effectLst>
              </a:rPr>
              <a:t>Upon completion of this lesson, you should be able to:</a:t>
            </a:r>
          </a:p>
          <a:p>
            <a:pPr marL="457200" indent="-457200" algn="l">
              <a:buFont typeface="Arial" pitchFamily="34" charset="0"/>
              <a:buChar char="•"/>
              <a:tabLst>
                <a:tab pos="914400" algn="l"/>
              </a:tabLst>
            </a:pPr>
            <a:r>
              <a:rPr lang="en-US" sz="2800" dirty="0">
                <a:solidFill>
                  <a:schemeClr val="tx1"/>
                </a:solidFill>
                <a:effectLst>
                  <a:outerShdw blurRad="38100" dist="38100" dir="2700000" algn="tl">
                    <a:srgbClr val="000000">
                      <a:alpha val="43137"/>
                    </a:srgbClr>
                  </a:outerShdw>
                </a:effectLst>
              </a:rPr>
              <a:t>Explain basic inspection procedures for an indoor range.</a:t>
            </a:r>
          </a:p>
          <a:p>
            <a:pPr marL="457200" indent="-457200" algn="l">
              <a:buFont typeface="Arial" pitchFamily="34" charset="0"/>
              <a:buChar char="•"/>
              <a:tabLst>
                <a:tab pos="914400" algn="l"/>
              </a:tabLst>
            </a:pPr>
            <a:r>
              <a:rPr lang="en-US" sz="2800" dirty="0">
                <a:solidFill>
                  <a:schemeClr val="tx1"/>
                </a:solidFill>
                <a:effectLst>
                  <a:outerShdw blurRad="38100" dist="38100" dir="2700000" algn="tl">
                    <a:srgbClr val="000000">
                      <a:alpha val="43137"/>
                    </a:srgbClr>
                  </a:outerShdw>
                </a:effectLst>
              </a:rPr>
              <a:t>Explain basic inspection procedures for an outdoor range. </a:t>
            </a:r>
          </a:p>
          <a:p>
            <a:pPr marL="457200" indent="-457200" algn="l">
              <a:buFont typeface="Arial" pitchFamily="34" charset="0"/>
              <a:buChar char="•"/>
              <a:tabLst>
                <a:tab pos="914400" algn="l"/>
              </a:tabLst>
            </a:pPr>
            <a:r>
              <a:rPr lang="en-US" sz="2800" dirty="0">
                <a:solidFill>
                  <a:schemeClr val="tx1"/>
                </a:solidFill>
                <a:effectLst>
                  <a:outerShdw blurRad="38100" dist="38100" dir="2700000" algn="tl">
                    <a:srgbClr val="000000">
                      <a:alpha val="43137"/>
                    </a:srgbClr>
                  </a:outerShdw>
                </a:effectLst>
              </a:rPr>
              <a:t>Explain four types of shooting range rules and how each type applies to the handling and use of guns. </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a:t>
            </a:r>
          </a:p>
        </p:txBody>
      </p:sp>
      <p:pic>
        <p:nvPicPr>
          <p:cNvPr id="12" name="Picture 11">
            <a:extLst>
              <a:ext uri="{FF2B5EF4-FFF2-40B4-BE49-F238E27FC236}">
                <a16:creationId xmlns:a16="http://schemas.microsoft.com/office/drawing/2014/main" id="{80B2DA8F-9CFB-426D-831E-06B93B86C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CC24C924-3CAB-4277-9027-D3DD3D5E2A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9AEB7F87-451B-4CD1-BB06-D31652D4C8D2}"/>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FE746090-038D-4058-88D1-B544A582EE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645844"/>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Range Check-In Procedures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619500" y="1751015"/>
            <a:ext cx="8001000" cy="3711785"/>
          </a:xfrm>
        </p:spPr>
        <p:txBody>
          <a:bodyPr wrap="square">
            <a:spAutoFit/>
          </a:bodyPr>
          <a:lstStyle/>
          <a:p>
            <a:pPr marL="457200" indent="-457200" algn="l">
              <a:lnSpc>
                <a:spcPct val="90000"/>
              </a:lnSpc>
            </a:pPr>
            <a:r>
              <a:rPr lang="en-US" sz="2800" dirty="0">
                <a:solidFill>
                  <a:schemeClr val="tx1"/>
                </a:solidFill>
                <a:effectLst>
                  <a:outerShdw blurRad="38100" dist="38100" dir="2700000" algn="tl">
                    <a:srgbClr val="000000">
                      <a:alpha val="43137"/>
                    </a:srgbClr>
                  </a:outerShdw>
                </a:effectLst>
              </a:rPr>
              <a:t>Check-in at the range office.</a:t>
            </a:r>
          </a:p>
          <a:p>
            <a:pPr marL="457200" indent="-457200" algn="l">
              <a:lnSpc>
                <a:spcPct val="90000"/>
              </a:lnSpc>
            </a:pPr>
            <a:r>
              <a:rPr lang="en-US" sz="2800" dirty="0">
                <a:solidFill>
                  <a:schemeClr val="tx1"/>
                </a:solidFill>
                <a:effectLst>
                  <a:outerShdw blurRad="38100" dist="38100" dir="2700000" algn="tl">
                    <a:srgbClr val="000000">
                      <a:alpha val="43137"/>
                    </a:srgbClr>
                  </a:outerShdw>
                </a:effectLst>
              </a:rPr>
              <a:t>Pick up equipment/materials.</a:t>
            </a:r>
          </a:p>
          <a:p>
            <a:pPr lvl="1" indent="-457200" algn="l">
              <a:lnSpc>
                <a:spcPct val="90000"/>
              </a:lnSpc>
              <a:buFont typeface="Wingdings" pitchFamily="2" charset="2"/>
              <a:buChar char="Ø"/>
            </a:pPr>
            <a:r>
              <a:rPr lang="en-US" dirty="0">
                <a:solidFill>
                  <a:schemeClr val="tx1"/>
                </a:solidFill>
                <a:effectLst>
                  <a:outerShdw blurRad="38100" dist="38100" dir="2700000" algn="tl">
                    <a:srgbClr val="000000">
                      <a:alpha val="43137"/>
                    </a:srgbClr>
                  </a:outerShdw>
                </a:effectLst>
              </a:rPr>
              <a:t>SOP for the specific range.</a:t>
            </a:r>
          </a:p>
          <a:p>
            <a:pPr lvl="1" indent="-457200" algn="l">
              <a:lnSpc>
                <a:spcPct val="90000"/>
              </a:lnSpc>
              <a:buFont typeface="Wingdings" pitchFamily="2" charset="2"/>
              <a:buChar char="Ø"/>
            </a:pPr>
            <a:r>
              <a:rPr lang="en-US" dirty="0">
                <a:solidFill>
                  <a:schemeClr val="tx1"/>
                </a:solidFill>
                <a:effectLst>
                  <a:outerShdw blurRad="38100" dist="38100" dir="2700000" algn="tl">
                    <a:srgbClr val="000000">
                      <a:alpha val="43137"/>
                    </a:srgbClr>
                  </a:outerShdw>
                </a:effectLst>
              </a:rPr>
              <a:t>First-aid kit .</a:t>
            </a:r>
          </a:p>
          <a:p>
            <a:pPr lvl="1" indent="-457200" algn="l">
              <a:lnSpc>
                <a:spcPct val="90000"/>
              </a:lnSpc>
              <a:buFont typeface="Wingdings" pitchFamily="2" charset="2"/>
              <a:buChar char="Ø"/>
            </a:pPr>
            <a:r>
              <a:rPr lang="en-US" dirty="0">
                <a:solidFill>
                  <a:schemeClr val="tx1"/>
                </a:solidFill>
                <a:effectLst>
                  <a:outerShdw blurRad="38100" dist="38100" dir="2700000" algn="tl">
                    <a:srgbClr val="000000">
                      <a:alpha val="43137"/>
                    </a:srgbClr>
                  </a:outerShdw>
                </a:effectLst>
              </a:rPr>
              <a:t>Communications equipment - (including backup System)</a:t>
            </a:r>
          </a:p>
          <a:p>
            <a:pPr lvl="1" indent="-457200" algn="l">
              <a:lnSpc>
                <a:spcPct val="90000"/>
              </a:lnSpc>
              <a:buFont typeface="Wingdings" pitchFamily="2" charset="2"/>
              <a:buChar char="Ø"/>
            </a:pPr>
            <a:r>
              <a:rPr lang="en-US" dirty="0">
                <a:solidFill>
                  <a:schemeClr val="tx1"/>
                </a:solidFill>
                <a:effectLst>
                  <a:outerShdw blurRad="38100" dist="38100" dir="2700000" algn="tl">
                    <a:srgbClr val="000000">
                      <a:alpha val="43137"/>
                    </a:srgbClr>
                  </a:outerShdw>
                </a:effectLst>
              </a:rPr>
              <a:t>Keys, etc.</a:t>
            </a:r>
          </a:p>
          <a:p>
            <a:pPr lvl="1" indent="-457200" algn="l">
              <a:lnSpc>
                <a:spcPct val="90000"/>
              </a:lnSpc>
              <a:buFont typeface="Wingdings" pitchFamily="2" charset="2"/>
              <a:buChar char="Ø"/>
            </a:pPr>
            <a:r>
              <a:rPr lang="en-US" dirty="0">
                <a:solidFill>
                  <a:schemeClr val="tx1"/>
                </a:solidFill>
                <a:effectLst>
                  <a:outerShdw blurRad="38100" dist="38100" dir="2700000" algn="tl">
                    <a:srgbClr val="000000">
                      <a:alpha val="43137"/>
                    </a:srgbClr>
                  </a:outerShdw>
                </a:effectLst>
              </a:rPr>
              <a:t>Range flags.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III-2</a:t>
            </a:r>
          </a:p>
        </p:txBody>
      </p:sp>
      <p:pic>
        <p:nvPicPr>
          <p:cNvPr id="12" name="Picture 11">
            <a:extLst>
              <a:ext uri="{FF2B5EF4-FFF2-40B4-BE49-F238E27FC236}">
                <a16:creationId xmlns:a16="http://schemas.microsoft.com/office/drawing/2014/main" id="{D34198CF-4F5C-4EB4-BE7C-3578BF7A9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23511C50-442D-42F5-A34C-B7D296A9B1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83719118-3FBD-4F5F-BD44-75C9C0FF782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3DD100EA-B10A-4062-9E63-52B64BC792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7525" y="678955"/>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Range Inspections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771900" y="2004575"/>
            <a:ext cx="7200900" cy="2591479"/>
          </a:xfrm>
        </p:spPr>
        <p:txBody>
          <a:bodyPr wrap="square">
            <a:spAutoFit/>
          </a:bodyPr>
          <a:lstStyle/>
          <a:p>
            <a:pPr marL="457200" indent="-457200" algn="l">
              <a:buFont typeface="Wingdings" pitchFamily="2" charset="2"/>
              <a:buChar char="ü"/>
            </a:pPr>
            <a:r>
              <a:rPr lang="en-US" sz="2800" dirty="0">
                <a:solidFill>
                  <a:schemeClr val="tx1"/>
                </a:solidFill>
                <a:effectLst>
                  <a:outerShdw blurRad="38100" dist="38100" dir="2700000" algn="tl">
                    <a:srgbClr val="000000">
                      <a:alpha val="43137"/>
                    </a:srgbClr>
                  </a:outerShdw>
                </a:effectLst>
              </a:rPr>
              <a:t>Facility SOP provides inspection procedures.</a:t>
            </a:r>
          </a:p>
          <a:p>
            <a:pPr marL="457200" indent="-457200" algn="l">
              <a:buFont typeface="Wingdings" pitchFamily="2" charset="2"/>
              <a:buChar char="ü"/>
            </a:pPr>
            <a:r>
              <a:rPr lang="en-US" sz="2800" dirty="0">
                <a:solidFill>
                  <a:schemeClr val="tx1"/>
                </a:solidFill>
                <a:effectLst>
                  <a:outerShdw blurRad="38100" dist="38100" dir="2700000" algn="tl">
                    <a:srgbClr val="000000">
                      <a:alpha val="43137"/>
                    </a:srgbClr>
                  </a:outerShdw>
                </a:effectLst>
              </a:rPr>
              <a:t>Ensure that each item is checked.</a:t>
            </a:r>
          </a:p>
          <a:p>
            <a:pPr marL="457200" indent="-457200" algn="l">
              <a:buFont typeface="Wingdings" pitchFamily="2" charset="2"/>
              <a:buChar char="ü"/>
            </a:pPr>
            <a:r>
              <a:rPr lang="en-US" sz="2800" dirty="0">
                <a:solidFill>
                  <a:schemeClr val="tx1"/>
                </a:solidFill>
                <a:effectLst>
                  <a:outerShdw blurRad="38100" dist="38100" dir="2700000" algn="tl">
                    <a:srgbClr val="000000">
                      <a:alpha val="43137"/>
                    </a:srgbClr>
                  </a:outerShdw>
                </a:effectLst>
              </a:rPr>
              <a:t>Each range is unique.</a:t>
            </a:r>
          </a:p>
          <a:p>
            <a:pPr marL="457200" indent="-457200" algn="l">
              <a:buFont typeface="Wingdings" pitchFamily="2" charset="2"/>
              <a:buChar char="ü"/>
            </a:pPr>
            <a:r>
              <a:rPr lang="en-US" sz="2800" dirty="0">
                <a:solidFill>
                  <a:schemeClr val="tx1"/>
                </a:solidFill>
                <a:effectLst>
                  <a:outerShdw blurRad="38100" dist="38100" dir="2700000" algn="tl">
                    <a:srgbClr val="000000">
                      <a:alpha val="43137"/>
                    </a:srgbClr>
                  </a:outerShdw>
                </a:effectLst>
              </a:rPr>
              <a:t>Check the SOP for the specific range. </a:t>
            </a:r>
          </a:p>
          <a:p>
            <a:pPr marL="457200" indent="-457200" algn="l">
              <a:buFont typeface="Wingdings" pitchFamily="2" charset="2"/>
              <a:buChar char="ü"/>
            </a:pPr>
            <a:r>
              <a:rPr lang="en-US" sz="2800" dirty="0">
                <a:solidFill>
                  <a:schemeClr val="tx1"/>
                </a:solidFill>
                <a:effectLst>
                  <a:outerShdw blurRad="38100" dist="38100" dir="2700000" algn="tl">
                    <a:srgbClr val="000000">
                      <a:alpha val="43137"/>
                    </a:srgbClr>
                  </a:outerShdw>
                </a:effectLst>
              </a:rPr>
              <a:t>Use your own GOOD judgment.</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III-3</a:t>
            </a:r>
          </a:p>
        </p:txBody>
      </p:sp>
      <p:pic>
        <p:nvPicPr>
          <p:cNvPr id="12" name="Picture 11">
            <a:extLst>
              <a:ext uri="{FF2B5EF4-FFF2-40B4-BE49-F238E27FC236}">
                <a16:creationId xmlns:a16="http://schemas.microsoft.com/office/drawing/2014/main" id="{611445BA-E36B-4F0D-AA2F-C330E1D81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D14988C8-9F8E-4F30-98A0-B0820C36B5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45093617-17FD-4333-BDC9-BC7855D63E4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E1425060-8832-49B2-937C-482558750F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3300" y="562751"/>
            <a:ext cx="7620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Inspecting an Indoor Range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386137" y="1697063"/>
            <a:ext cx="8001000" cy="4271939"/>
          </a:xfrm>
        </p:spPr>
        <p:txBody>
          <a:bodyPr wrap="square">
            <a:spAutoFit/>
          </a:bodyPr>
          <a:lstStyle/>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Condition of range on arrival:  clean/dirty?</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Lighting set correctly?</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Air-flow system working properly?</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Impact area functional and free of personnel?</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Target carriers working properly?</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Targets ready?</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Communication and backup systems working? </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Safety briefing prepared? </a:t>
            </a:r>
          </a:p>
          <a:p>
            <a:pPr marL="457200" indent="-457200" algn="l">
              <a:lnSpc>
                <a:spcPct val="9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Emergency procedures reviewed and checked?</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III-4</a:t>
            </a:r>
          </a:p>
        </p:txBody>
      </p:sp>
      <p:pic>
        <p:nvPicPr>
          <p:cNvPr id="12" name="Picture 11">
            <a:extLst>
              <a:ext uri="{FF2B5EF4-FFF2-40B4-BE49-F238E27FC236}">
                <a16:creationId xmlns:a16="http://schemas.microsoft.com/office/drawing/2014/main" id="{0002BBD0-51BC-4548-AC3B-D681450B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13DF388F-1327-4046-B1DA-12996CB9C7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3C6D6905-59E2-4260-94D5-D4CC23CAA2F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7BB8CBF5-1642-41CB-9F92-9A33CB3389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0"/>
            <a:ext cx="10210800" cy="1877437"/>
          </a:xfrm>
        </p:spPr>
        <p:txBody>
          <a:bodyPr wrap="square">
            <a:spAutoFit/>
          </a:bodyPr>
          <a:lstStyle/>
          <a:p>
            <a:pPr marL="457200" indent="-457200"/>
            <a:r>
              <a:rPr lang="en-US" b="1" dirty="0">
                <a:effectLst>
                  <a:outerShdw blurRad="38100" dist="38100" dir="2700000" algn="tl">
                    <a:srgbClr val="000000">
                      <a:alpha val="43137"/>
                    </a:srgbClr>
                  </a:outerShdw>
                </a:effectLst>
              </a:rPr>
              <a:t>National Rifle Association</a:t>
            </a:r>
            <a:br>
              <a:rPr lang="en-US"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WELCOME TO THE NRA BASIC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RANGE SAFETY OFFICER COURSE</a:t>
            </a:r>
            <a:endParaRPr lang="en-US" b="1" dirty="0">
              <a:effectLst>
                <a:outerShdw blurRad="38100" dist="38100" dir="2700000" algn="tl">
                  <a:srgbClr val="000000">
                    <a:alpha val="43137"/>
                  </a:srgbClr>
                </a:outerShdw>
              </a:effectLst>
            </a:endParaRPr>
          </a:p>
        </p:txBody>
      </p:sp>
      <p:pic>
        <p:nvPicPr>
          <p:cNvPr id="4" name="Picture 3" descr="NRA_Range_Safety_Officer_Logo_300_300.jpg"/>
          <p:cNvPicPr>
            <a:picLocks noChangeAspect="1"/>
          </p:cNvPicPr>
          <p:nvPr/>
        </p:nvPicPr>
        <p:blipFill>
          <a:blip r:embed="rId3" cstate="print"/>
          <a:stretch>
            <a:fillRect/>
          </a:stretch>
        </p:blipFill>
        <p:spPr>
          <a:xfrm>
            <a:off x="5105400" y="2438400"/>
            <a:ext cx="1905000" cy="1905000"/>
          </a:xfrm>
          <a:prstGeom prst="rect">
            <a:avLst/>
          </a:prstGeom>
        </p:spPr>
      </p:pic>
      <p:pic>
        <p:nvPicPr>
          <p:cNvPr id="9" name="Picture 8" descr="ChiefRSO_Color.jpg"/>
          <p:cNvPicPr>
            <a:picLocks noChangeAspect="1"/>
          </p:cNvPicPr>
          <p:nvPr/>
        </p:nvPicPr>
        <p:blipFill>
          <a:blip r:embed="rId4" cstate="print"/>
          <a:stretch>
            <a:fillRect/>
          </a:stretch>
        </p:blipFill>
        <p:spPr>
          <a:xfrm>
            <a:off x="381000" y="5670551"/>
            <a:ext cx="685800" cy="685800"/>
          </a:xfrm>
          <a:prstGeom prst="rect">
            <a:avLst/>
          </a:prstGeom>
        </p:spPr>
      </p:pic>
      <p:sp>
        <p:nvSpPr>
          <p:cNvPr id="11" name="TextBox 10"/>
          <p:cNvSpPr txBox="1"/>
          <p:nvPr/>
        </p:nvSpPr>
        <p:spPr>
          <a:xfrm>
            <a:off x="4724400" y="4572000"/>
            <a:ext cx="2743200" cy="923330"/>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Robert D. Soule, Jr.</a:t>
            </a:r>
          </a:p>
          <a:p>
            <a:r>
              <a:rPr lang="en-US" dirty="0">
                <a:effectLst>
                  <a:outerShdw blurRad="38100" dist="38100" dir="2700000" algn="tl">
                    <a:srgbClr val="000000">
                      <a:alpha val="43137"/>
                    </a:srgbClr>
                  </a:outerShdw>
                </a:effectLst>
              </a:rPr>
              <a:t>NRA Training Counselor </a:t>
            </a:r>
          </a:p>
          <a:p>
            <a:r>
              <a:rPr lang="en-US" dirty="0">
                <a:effectLst>
                  <a:outerShdw blurRad="38100" dist="38100" dir="2700000" algn="tl">
                    <a:srgbClr val="000000">
                      <a:alpha val="43137"/>
                    </a:srgbClr>
                  </a:outerShdw>
                </a:effectLst>
              </a:rPr>
              <a:t>Chief Range Safety Officer </a:t>
            </a:r>
          </a:p>
        </p:txBody>
      </p:sp>
      <p:sp>
        <p:nvSpPr>
          <p:cNvPr id="12" name="TextBox 11"/>
          <p:cNvSpPr txBox="1"/>
          <p:nvPr/>
        </p:nvSpPr>
        <p:spPr>
          <a:xfrm>
            <a:off x="10363200" y="6352401"/>
            <a:ext cx="1752600" cy="276999"/>
          </a:xfrm>
          <a:prstGeom prst="rect">
            <a:avLst/>
          </a:prstGeom>
          <a:noFill/>
        </p:spPr>
        <p:txBody>
          <a:bodyPr wrap="square" rtlCol="0">
            <a:spAutoFit/>
          </a:bodyPr>
          <a:lstStyle/>
          <a:p>
            <a:pPr algn="r"/>
            <a:r>
              <a:rPr lang="en-US" sz="1200" dirty="0"/>
              <a:t>Update: 04/2020</a:t>
            </a:r>
          </a:p>
        </p:txBody>
      </p:sp>
      <p:pic>
        <p:nvPicPr>
          <p:cNvPr id="14" name="Picture 13">
            <a:extLst>
              <a:ext uri="{FF2B5EF4-FFF2-40B4-BE49-F238E27FC236}">
                <a16:creationId xmlns:a16="http://schemas.microsoft.com/office/drawing/2014/main" id="{8B54023F-D7FD-40C3-A1DF-425A50A2B0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5" name="Picture 14">
            <a:extLst>
              <a:ext uri="{FF2B5EF4-FFF2-40B4-BE49-F238E27FC236}">
                <a16:creationId xmlns:a16="http://schemas.microsoft.com/office/drawing/2014/main" id="{29F55C19-331E-47D8-AE24-A9FCD7959F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828646"/>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Inspecting an Outdoor Range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200400" y="1905000"/>
            <a:ext cx="8534400" cy="3892732"/>
          </a:xfrm>
        </p:spPr>
        <p:txBody>
          <a:bodyPr wrap="square">
            <a:spAutoFit/>
          </a:bodyPr>
          <a:lstStyle/>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Condition of range on arrival:  clean/dirty?</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Impact area functional?</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Range area clear of personnel?</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Target holders or target throwers working properly?</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Targets ready?</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Communication and backup systems working?</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Safety briefing prepared?</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Emergency procedures reviewed and checked?</a:t>
            </a:r>
          </a:p>
          <a:p>
            <a:pPr algn="l">
              <a:lnSpc>
                <a:spcPct val="80000"/>
              </a:lnSpc>
              <a:buFont typeface="Wingdings" pitchFamily="2" charset="2"/>
              <a:buChar char="ü"/>
            </a:pPr>
            <a:r>
              <a:rPr lang="en-US" sz="2800" dirty="0">
                <a:solidFill>
                  <a:schemeClr val="tx1"/>
                </a:solidFill>
                <a:effectLst>
                  <a:outerShdw blurRad="38100" dist="38100" dir="2700000" algn="tl">
                    <a:srgbClr val="000000">
                      <a:alpha val="43137"/>
                    </a:srgbClr>
                  </a:outerShdw>
                </a:effectLst>
              </a:rPr>
              <a:t>Baffles and berms checked?</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19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III-5</a:t>
            </a:r>
          </a:p>
        </p:txBody>
      </p:sp>
      <p:pic>
        <p:nvPicPr>
          <p:cNvPr id="12" name="Picture 11">
            <a:extLst>
              <a:ext uri="{FF2B5EF4-FFF2-40B4-BE49-F238E27FC236}">
                <a16:creationId xmlns:a16="http://schemas.microsoft.com/office/drawing/2014/main" id="{109D23B0-80C9-4796-9406-03ADAD893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DE8A8A34-BD01-42E5-9355-57F2685867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83FEE419-67C1-4112-9846-306286A2041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B010BD79-0B02-4113-AB3F-C0E07EF439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67674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Gun Safety</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90862" y="2426392"/>
            <a:ext cx="8534400" cy="2591479"/>
          </a:xfrm>
        </p:spPr>
        <p:txBody>
          <a:bodyPr wrap="square">
            <a:spAutoFit/>
          </a:bodyPr>
          <a:lstStyle/>
          <a:p>
            <a:pPr marL="514350" indent="-514350" algn="l">
              <a:buFont typeface="+mj-lt"/>
              <a:buAutoNum type="arabicPeriod"/>
            </a:pPr>
            <a:r>
              <a:rPr lang="en-US" sz="2800" dirty="0">
                <a:solidFill>
                  <a:schemeClr val="tx1"/>
                </a:solidFill>
                <a:effectLst>
                  <a:outerShdw blurRad="38100" dist="38100" dir="2700000" algn="tl">
                    <a:srgbClr val="000000">
                      <a:alpha val="43137"/>
                    </a:srgbClr>
                  </a:outerShdw>
                </a:effectLst>
              </a:rPr>
              <a:t>Shooting incidents are rare on ranges!</a:t>
            </a:r>
          </a:p>
          <a:p>
            <a:pPr marL="514350" indent="-514350" algn="l">
              <a:buFont typeface="+mj-lt"/>
              <a:buAutoNum type="arabicPeriod"/>
            </a:pPr>
            <a:r>
              <a:rPr lang="en-US" sz="2800" dirty="0">
                <a:solidFill>
                  <a:schemeClr val="tx1"/>
                </a:solidFill>
                <a:effectLst>
                  <a:outerShdw blurRad="38100" dist="38100" dir="2700000" algn="tl">
                    <a:srgbClr val="000000">
                      <a:alpha val="43137"/>
                    </a:srgbClr>
                  </a:outerShdw>
                </a:effectLst>
              </a:rPr>
              <a:t>How can RSOs help prevent problems on the range?</a:t>
            </a:r>
          </a:p>
          <a:p>
            <a:pPr marL="971550" lvl="1" indent="-514350" algn="l">
              <a:buFont typeface="+mj-lt"/>
              <a:buAutoNum type="alphaLcPeriod"/>
            </a:pPr>
            <a:r>
              <a:rPr lang="en-US" dirty="0">
                <a:solidFill>
                  <a:schemeClr val="tx1"/>
                </a:solidFill>
                <a:effectLst>
                  <a:outerShdw blurRad="38100" dist="38100" dir="2700000" algn="tl">
                    <a:srgbClr val="000000">
                      <a:alpha val="43137"/>
                    </a:srgbClr>
                  </a:outerShdw>
                </a:effectLst>
              </a:rPr>
              <a:t>Educate users.</a:t>
            </a:r>
          </a:p>
          <a:p>
            <a:pPr marL="971550" lvl="1" indent="-514350" algn="l">
              <a:buFont typeface="+mj-lt"/>
              <a:buAutoNum type="alphaLcPeriod"/>
            </a:pPr>
            <a:r>
              <a:rPr lang="en-US" dirty="0">
                <a:solidFill>
                  <a:schemeClr val="tx1"/>
                </a:solidFill>
                <a:effectLst>
                  <a:outerShdw blurRad="38100" dist="38100" dir="2700000" algn="tl">
                    <a:srgbClr val="000000">
                      <a:alpha val="43137"/>
                    </a:srgbClr>
                  </a:outerShdw>
                </a:effectLst>
              </a:rPr>
              <a:t>Provide direct range supervision.</a:t>
            </a:r>
          </a:p>
          <a:p>
            <a:pPr marL="971550" lvl="1" indent="-514350" algn="l">
              <a:buFont typeface="+mj-lt"/>
              <a:buAutoNum type="alphaLcPeriod"/>
            </a:pPr>
            <a:r>
              <a:rPr lang="en-US" dirty="0">
                <a:solidFill>
                  <a:schemeClr val="tx1"/>
                </a:solidFill>
                <a:effectLst>
                  <a:outerShdw blurRad="38100" dist="38100" dir="2700000" algn="tl">
                    <a:srgbClr val="000000">
                      <a:alpha val="43137"/>
                    </a:srgbClr>
                  </a:outerShdw>
                </a:effectLst>
              </a:rPr>
              <a:t>Enforce shooting range safety rules.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III-6</a:t>
            </a:r>
          </a:p>
        </p:txBody>
      </p:sp>
      <p:pic>
        <p:nvPicPr>
          <p:cNvPr id="12" name="Picture 11">
            <a:extLst>
              <a:ext uri="{FF2B5EF4-FFF2-40B4-BE49-F238E27FC236}">
                <a16:creationId xmlns:a16="http://schemas.microsoft.com/office/drawing/2014/main" id="{6865EE75-A8B7-4E64-99B3-7D952D8D5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F471A131-B338-4BAF-A64A-844523A3E8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176282CA-7355-4EB5-83EC-38DB9E8B900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82E0AC6A-1DC0-4728-85C1-D879F7E6FB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975" y="602131"/>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Categories of Shooting Range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657600" y="1600200"/>
            <a:ext cx="7924800" cy="3391698"/>
          </a:xfrm>
        </p:spPr>
        <p:txBody>
          <a:bodyPr wrap="square">
            <a:spAutoFit/>
          </a:bodyPr>
          <a:lstStyle/>
          <a:p>
            <a:pPr marL="457200" indent="-457200" algn="l">
              <a:buFont typeface="+mj-lt"/>
              <a:buAutoNum type="arabicPeriod"/>
            </a:pPr>
            <a:r>
              <a:rPr lang="en-US" u="sng" dirty="0">
                <a:solidFill>
                  <a:schemeClr val="tx1"/>
                </a:solidFill>
                <a:effectLst>
                  <a:outerShdw blurRad="38100" dist="38100" dir="2700000" algn="tl">
                    <a:srgbClr val="000000">
                      <a:alpha val="43137"/>
                    </a:srgbClr>
                  </a:outerShdw>
                </a:effectLst>
              </a:rPr>
              <a:t>NRA Gun Safety </a:t>
            </a:r>
            <a:r>
              <a:rPr lang="en-US" dirty="0">
                <a:solidFill>
                  <a:schemeClr val="tx1"/>
                </a:solidFill>
                <a:effectLst>
                  <a:outerShdw blurRad="38100" dist="38100" dir="2700000" algn="tl">
                    <a:srgbClr val="000000">
                      <a:alpha val="43137"/>
                    </a:srgbClr>
                  </a:outerShdw>
                </a:effectLst>
              </a:rPr>
              <a:t>Rules</a:t>
            </a:r>
          </a:p>
          <a:p>
            <a:pPr marL="914400"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3 Fundamental Rules for Safe Gun Handling</a:t>
            </a:r>
          </a:p>
          <a:p>
            <a:pPr marL="914400"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8 Rules for Using or Storing a Gun</a:t>
            </a:r>
          </a:p>
          <a:p>
            <a:pPr marL="457200" indent="-457200" algn="l">
              <a:buFont typeface="+mj-lt"/>
              <a:buAutoNum type="arabicPeriod"/>
            </a:pPr>
            <a:r>
              <a:rPr lang="en-US" u="sng" dirty="0">
                <a:solidFill>
                  <a:schemeClr val="tx1"/>
                </a:solidFill>
                <a:effectLst>
                  <a:outerShdw blurRad="38100" dist="38100" dir="2700000" algn="tl">
                    <a:srgbClr val="000000">
                      <a:alpha val="43137"/>
                    </a:srgbClr>
                  </a:outerShdw>
                </a:effectLst>
              </a:rPr>
              <a:t>General</a:t>
            </a:r>
            <a:r>
              <a:rPr lang="en-US" dirty="0">
                <a:solidFill>
                  <a:schemeClr val="tx1"/>
                </a:solidFill>
                <a:effectLst>
                  <a:outerShdw blurRad="38100" dist="38100" dir="2700000" algn="tl">
                    <a:srgbClr val="000000">
                      <a:alpha val="43137"/>
                    </a:srgbClr>
                  </a:outerShdw>
                </a:effectLst>
              </a:rPr>
              <a:t> Range Rules</a:t>
            </a:r>
          </a:p>
          <a:p>
            <a:pPr marL="457200" indent="-457200" algn="l">
              <a:buFont typeface="+mj-lt"/>
              <a:buAutoNum type="arabicPeriod"/>
            </a:pPr>
            <a:r>
              <a:rPr lang="en-US" u="sng" dirty="0">
                <a:solidFill>
                  <a:schemeClr val="tx1"/>
                </a:solidFill>
                <a:effectLst>
                  <a:outerShdw blurRad="38100" dist="38100" dir="2700000" algn="tl">
                    <a:srgbClr val="000000">
                      <a:alpha val="43137"/>
                    </a:srgbClr>
                  </a:outerShdw>
                </a:effectLst>
              </a:rPr>
              <a:t>Site-Specific </a:t>
            </a:r>
            <a:r>
              <a:rPr lang="en-US" dirty="0">
                <a:solidFill>
                  <a:schemeClr val="tx1"/>
                </a:solidFill>
                <a:effectLst>
                  <a:outerShdw blurRad="38100" dist="38100" dir="2700000" algn="tl">
                    <a:srgbClr val="000000">
                      <a:alpha val="43137"/>
                    </a:srgbClr>
                  </a:outerShdw>
                </a:effectLst>
              </a:rPr>
              <a:t>Range Rules</a:t>
            </a:r>
          </a:p>
          <a:p>
            <a:pPr marL="457200" indent="-457200" algn="l">
              <a:buFont typeface="+mj-lt"/>
              <a:buAutoNum type="arabicPeriod"/>
            </a:pPr>
            <a:r>
              <a:rPr lang="en-US" u="sng" dirty="0">
                <a:solidFill>
                  <a:schemeClr val="tx1"/>
                </a:solidFill>
                <a:effectLst>
                  <a:outerShdw blurRad="38100" dist="38100" dir="2700000" algn="tl">
                    <a:srgbClr val="000000">
                      <a:alpha val="43137"/>
                    </a:srgbClr>
                  </a:outerShdw>
                </a:effectLst>
              </a:rPr>
              <a:t>Administrative</a:t>
            </a:r>
            <a:r>
              <a:rPr lang="en-US" dirty="0">
                <a:solidFill>
                  <a:schemeClr val="tx1"/>
                </a:solidFill>
                <a:effectLst>
                  <a:outerShdw blurRad="38100" dist="38100" dir="2700000" algn="tl">
                    <a:srgbClr val="000000">
                      <a:alpha val="43137"/>
                    </a:srgbClr>
                  </a:outerShdw>
                </a:effectLst>
              </a:rPr>
              <a:t> Rules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III-7</a:t>
            </a:r>
          </a:p>
        </p:txBody>
      </p:sp>
      <p:pic>
        <p:nvPicPr>
          <p:cNvPr id="12" name="Picture 11">
            <a:extLst>
              <a:ext uri="{FF2B5EF4-FFF2-40B4-BE49-F238E27FC236}">
                <a16:creationId xmlns:a16="http://schemas.microsoft.com/office/drawing/2014/main" id="{972D9EDE-AEE4-4642-BFD0-C7749DE41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A0EE94C5-5644-490A-B9D3-C4197753BB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2D3859DD-1CAC-4112-8265-B6E2A1A329D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C5AC7F93-F9AD-441E-8FD2-A94C263E13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199" y="546728"/>
            <a:ext cx="7820025"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NRA </a:t>
            </a:r>
            <a:r>
              <a:rPr lang="en-US" sz="4000" b="1" u="sng" dirty="0">
                <a:solidFill>
                  <a:srgbClr val="FF0000"/>
                </a:solidFill>
                <a:effectLst>
                  <a:outerShdw blurRad="38100" dist="38100" dir="2700000" algn="tl">
                    <a:srgbClr val="000000">
                      <a:alpha val="43137"/>
                    </a:srgbClr>
                  </a:outerShdw>
                </a:effectLst>
              </a:rPr>
              <a:t>Gun Safety</a:t>
            </a:r>
            <a:r>
              <a:rPr lang="en-US" sz="4000" b="1" dirty="0">
                <a:solidFill>
                  <a:srgbClr val="FF0000"/>
                </a:solidFill>
                <a:effectLst>
                  <a:outerShdw blurRad="38100" dist="38100" dir="2700000" algn="tl">
                    <a:srgbClr val="000000">
                      <a:alpha val="43137"/>
                    </a:srgbClr>
                  </a:outerShdw>
                </a:effectLst>
              </a:rPr>
              <a:t>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86100" y="1633266"/>
            <a:ext cx="8534400" cy="3305520"/>
          </a:xfrm>
        </p:spPr>
        <p:txBody>
          <a:bodyPr wrap="square">
            <a:spAutoFit/>
          </a:bodyPr>
          <a:lstStyle/>
          <a:p>
            <a:pPr marL="457200" indent="-457200" algn="l">
              <a:lnSpc>
                <a:spcPct val="90000"/>
              </a:lnSpc>
            </a:pPr>
            <a:r>
              <a:rPr lang="en-US" sz="2800" dirty="0">
                <a:solidFill>
                  <a:schemeClr val="tx1"/>
                </a:solidFill>
                <a:effectLst>
                  <a:outerShdw blurRad="38100" dist="38100" dir="2700000" algn="tl">
                    <a:srgbClr val="000000">
                      <a:alpha val="43137"/>
                    </a:srgbClr>
                  </a:outerShdw>
                </a:effectLst>
              </a:rPr>
              <a:t>Three Fundamental Rules for Safe Gun Handling</a:t>
            </a:r>
          </a:p>
          <a:p>
            <a:pPr marL="1036638" lvl="1" indent="-465138" algn="l">
              <a:lnSpc>
                <a:spcPct val="90000"/>
              </a:lnSpc>
            </a:pPr>
            <a:r>
              <a:rPr lang="en-US" dirty="0">
                <a:solidFill>
                  <a:schemeClr val="tx1"/>
                </a:solidFill>
                <a:effectLst>
                  <a:outerShdw blurRad="38100" dist="38100" dir="2700000" algn="tl">
                    <a:srgbClr val="000000">
                      <a:alpha val="43137"/>
                    </a:srgbClr>
                  </a:outerShdw>
                </a:effectLst>
              </a:rPr>
              <a:t>1.  </a:t>
            </a:r>
            <a:r>
              <a:rPr lang="en-US" b="1" i="1" u="sng" dirty="0">
                <a:solidFill>
                  <a:srgbClr val="FF0000"/>
                </a:solidFill>
                <a:effectLst>
                  <a:outerShdw blurRad="38100" dist="38100" dir="2700000" algn="tl">
                    <a:srgbClr val="000000">
                      <a:alpha val="43137"/>
                    </a:srgbClr>
                  </a:outerShdw>
                </a:effectLst>
              </a:rPr>
              <a:t>ALWAYS</a:t>
            </a:r>
            <a:r>
              <a:rPr lang="en-US" dirty="0">
                <a:solidFill>
                  <a:schemeClr val="tx1"/>
                </a:solidFill>
                <a:effectLst>
                  <a:outerShdw blurRad="38100" dist="38100" dir="2700000" algn="tl">
                    <a:srgbClr val="000000">
                      <a:alpha val="43137"/>
                    </a:srgbClr>
                  </a:outerShdw>
                </a:effectLst>
              </a:rPr>
              <a:t> keep the gun pointed in a safe direction.</a:t>
            </a:r>
          </a:p>
          <a:p>
            <a:pPr marL="1036638" lvl="1" indent="-465138" algn="l">
              <a:lnSpc>
                <a:spcPct val="90000"/>
              </a:lnSpc>
            </a:pPr>
            <a:r>
              <a:rPr lang="en-US" dirty="0">
                <a:solidFill>
                  <a:schemeClr val="tx1"/>
                </a:solidFill>
                <a:effectLst>
                  <a:outerShdw blurRad="38100" dist="38100" dir="2700000" algn="tl">
                    <a:srgbClr val="000000">
                      <a:alpha val="43137"/>
                    </a:srgbClr>
                  </a:outerShdw>
                </a:effectLst>
              </a:rPr>
              <a:t>2. </a:t>
            </a:r>
            <a:r>
              <a:rPr lang="en-US" b="1" i="1" u="sng" dirty="0">
                <a:solidFill>
                  <a:srgbClr val="FF0000"/>
                </a:solidFill>
                <a:effectLst>
                  <a:outerShdw blurRad="38100" dist="38100" dir="2700000" algn="tl">
                    <a:srgbClr val="000000">
                      <a:alpha val="43137"/>
                    </a:srgbClr>
                  </a:outerShdw>
                </a:effectLst>
              </a:rPr>
              <a:t>ALWAYS</a:t>
            </a:r>
            <a:r>
              <a:rPr lang="en-US" dirty="0">
                <a:solidFill>
                  <a:schemeClr val="tx1"/>
                </a:solidFill>
                <a:effectLst>
                  <a:outerShdw blurRad="38100" dist="38100" dir="2700000" algn="tl">
                    <a:srgbClr val="000000">
                      <a:alpha val="43137"/>
                    </a:srgbClr>
                  </a:outerShdw>
                </a:effectLst>
              </a:rPr>
              <a:t> keep your finger off the trigger until ready to shoot.</a:t>
            </a:r>
          </a:p>
          <a:p>
            <a:pPr marL="1036638" lvl="1" indent="-465138" algn="l">
              <a:lnSpc>
                <a:spcPct val="90000"/>
              </a:lnSpc>
            </a:pPr>
            <a:r>
              <a:rPr lang="en-US" dirty="0">
                <a:solidFill>
                  <a:schemeClr val="tx1"/>
                </a:solidFill>
                <a:effectLst>
                  <a:outerShdw blurRad="38100" dist="38100" dir="2700000" algn="tl">
                    <a:srgbClr val="000000">
                      <a:alpha val="43137"/>
                    </a:srgbClr>
                  </a:outerShdw>
                </a:effectLst>
              </a:rPr>
              <a:t>3. </a:t>
            </a:r>
            <a:r>
              <a:rPr lang="en-US" b="1" i="1" u="sng" dirty="0">
                <a:solidFill>
                  <a:srgbClr val="FF0000"/>
                </a:solidFill>
                <a:effectLst>
                  <a:outerShdw blurRad="38100" dist="38100" dir="2700000" algn="tl">
                    <a:srgbClr val="000000">
                      <a:alpha val="43137"/>
                    </a:srgbClr>
                  </a:outerShdw>
                </a:effectLst>
              </a:rPr>
              <a:t>ALWAYS</a:t>
            </a:r>
            <a:r>
              <a:rPr lang="en-US" dirty="0">
                <a:solidFill>
                  <a:schemeClr val="tx1"/>
                </a:solidFill>
                <a:effectLst>
                  <a:outerShdw blurRad="38100" dist="38100" dir="2700000" algn="tl">
                    <a:srgbClr val="000000">
                      <a:alpha val="43137"/>
                    </a:srgbClr>
                  </a:outerShdw>
                </a:effectLst>
              </a:rPr>
              <a:t> keep the gun unloaded until ready to use.</a:t>
            </a:r>
          </a:p>
          <a:p>
            <a:pPr marL="579438" indent="-465138" algn="l">
              <a:lnSpc>
                <a:spcPct val="90000"/>
              </a:lnSpc>
            </a:pPr>
            <a:endParaRPr lang="en-US" dirty="0">
              <a:solidFill>
                <a:schemeClr val="tx1"/>
              </a:solidFill>
              <a:effectLst>
                <a:outerShdw blurRad="38100" dist="38100" dir="2700000" algn="tl">
                  <a:srgbClr val="000000">
                    <a:alpha val="43137"/>
                  </a:srgbClr>
                </a:outerShdw>
              </a:effectLst>
            </a:endParaRPr>
          </a:p>
          <a:p>
            <a:pPr marL="579438" lvl="1" indent="-465138">
              <a:lnSpc>
                <a:spcPct val="90000"/>
              </a:lnSpc>
            </a:pPr>
            <a:r>
              <a:rPr lang="en-US" i="1" dirty="0">
                <a:solidFill>
                  <a:srgbClr val="FF0000"/>
                </a:solidFill>
                <a:effectLst>
                  <a:outerShdw blurRad="38100" dist="38100" dir="2700000" algn="tl">
                    <a:srgbClr val="000000">
                      <a:alpha val="43137"/>
                    </a:srgbClr>
                  </a:outerShdw>
                </a:effectLst>
              </a:rPr>
              <a:t>These rules should be followed at all times!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III-8</a:t>
            </a:r>
          </a:p>
        </p:txBody>
      </p:sp>
      <p:pic>
        <p:nvPicPr>
          <p:cNvPr id="12" name="Picture 11">
            <a:extLst>
              <a:ext uri="{FF2B5EF4-FFF2-40B4-BE49-F238E27FC236}">
                <a16:creationId xmlns:a16="http://schemas.microsoft.com/office/drawing/2014/main" id="{E7A95109-3732-4843-B194-E053CDE38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CF4BD4FD-6D88-45C4-BB1F-4BD15270A1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26890F4C-982C-4A23-A51F-D2B1C26B21DE}"/>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9292CE29-6F6C-4BAC-92A7-8F7C259C4A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621553"/>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NRA </a:t>
            </a:r>
            <a:r>
              <a:rPr lang="en-US" sz="4000" b="1" u="sng" dirty="0">
                <a:solidFill>
                  <a:srgbClr val="FF0000"/>
                </a:solidFill>
                <a:effectLst>
                  <a:outerShdw blurRad="38100" dist="38100" dir="2700000" algn="tl">
                    <a:srgbClr val="000000">
                      <a:alpha val="43137"/>
                    </a:srgbClr>
                  </a:outerShdw>
                </a:effectLst>
              </a:rPr>
              <a:t>Gun Safety</a:t>
            </a:r>
            <a:r>
              <a:rPr lang="en-US" sz="4000" b="1" dirty="0">
                <a:solidFill>
                  <a:srgbClr val="FF0000"/>
                </a:solidFill>
                <a:effectLst>
                  <a:outerShdw blurRad="38100" dist="38100" dir="2700000" algn="tl">
                    <a:srgbClr val="000000">
                      <a:alpha val="43137"/>
                    </a:srgbClr>
                  </a:outerShdw>
                </a:effectLst>
              </a:rPr>
              <a:t>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838450" y="1659285"/>
            <a:ext cx="8534400" cy="3539430"/>
          </a:xfrm>
        </p:spPr>
        <p:txBody>
          <a:bodyPr wrap="square">
            <a:spAutoFit/>
          </a:bodyPr>
          <a:lstStyle/>
          <a:p>
            <a:pPr marL="571500" indent="-571500" algn="l">
              <a:buClr>
                <a:schemeClr val="tx1"/>
              </a:buClr>
            </a:pPr>
            <a:r>
              <a:rPr lang="en-US" dirty="0">
                <a:solidFill>
                  <a:schemeClr val="tx1"/>
                </a:solidFill>
                <a:effectLst>
                  <a:outerShdw blurRad="38100" dist="38100" dir="2700000" algn="tl">
                    <a:srgbClr val="000000">
                      <a:alpha val="43137"/>
                    </a:srgbClr>
                  </a:outerShdw>
                </a:effectLst>
              </a:rPr>
              <a:t>Rules for Using or Storing a Gun</a:t>
            </a:r>
          </a:p>
          <a:p>
            <a:pPr marL="571500" indent="-571500" algn="l">
              <a:buClr>
                <a:schemeClr val="tx1"/>
              </a:buClr>
            </a:pPr>
            <a:endParaRPr lang="en-US" dirty="0">
              <a:solidFill>
                <a:schemeClr val="tx1"/>
              </a:solidFill>
              <a:effectLst>
                <a:outerShdw blurRad="38100" dist="38100" dir="2700000" algn="tl">
                  <a:srgbClr val="000000">
                    <a:alpha val="43137"/>
                  </a:srgbClr>
                </a:outerShdw>
              </a:effectLst>
            </a:endParaRPr>
          </a:p>
          <a:p>
            <a:pPr marL="647700" indent="-533400" algn="l">
              <a:buClr>
                <a:schemeClr val="tx1"/>
              </a:buClr>
              <a:buFont typeface="Wingdings" pitchFamily="2" charset="2"/>
              <a:buAutoNum type="arabicPeriod"/>
            </a:pPr>
            <a:r>
              <a:rPr lang="en-US" dirty="0">
                <a:solidFill>
                  <a:schemeClr val="tx1"/>
                </a:solidFill>
                <a:effectLst>
                  <a:outerShdw blurRad="38100" dist="38100" dir="2700000" algn="tl">
                    <a:srgbClr val="000000">
                      <a:alpha val="43137"/>
                    </a:srgbClr>
                  </a:outerShdw>
                </a:effectLst>
              </a:rPr>
              <a:t>Know your target and what is beyond.</a:t>
            </a:r>
          </a:p>
          <a:p>
            <a:pPr marL="647700" indent="-533400" algn="l">
              <a:buClr>
                <a:schemeClr val="tx1"/>
              </a:buClr>
              <a:buFont typeface="Wingdings" pitchFamily="2" charset="2"/>
              <a:buAutoNum type="arabicPeriod"/>
            </a:pPr>
            <a:r>
              <a:rPr lang="en-US" dirty="0">
                <a:solidFill>
                  <a:schemeClr val="tx1"/>
                </a:solidFill>
                <a:effectLst>
                  <a:outerShdw blurRad="38100" dist="38100" dir="2700000" algn="tl">
                    <a:srgbClr val="000000">
                      <a:alpha val="43137"/>
                    </a:srgbClr>
                  </a:outerShdw>
                </a:effectLst>
              </a:rPr>
              <a:t>Be sure the gun is safe to operate.</a:t>
            </a:r>
          </a:p>
          <a:p>
            <a:pPr marL="647700" indent="-533400" algn="l">
              <a:buClr>
                <a:schemeClr val="tx1"/>
              </a:buClr>
              <a:buFont typeface="Wingdings" pitchFamily="2" charset="2"/>
              <a:buAutoNum type="arabicPeriod"/>
            </a:pPr>
            <a:r>
              <a:rPr lang="en-US" dirty="0">
                <a:solidFill>
                  <a:schemeClr val="tx1"/>
                </a:solidFill>
                <a:effectLst>
                  <a:outerShdw blurRad="38100" dist="38100" dir="2700000" algn="tl">
                    <a:srgbClr val="000000">
                      <a:alpha val="43137"/>
                    </a:srgbClr>
                  </a:outerShdw>
                </a:effectLst>
              </a:rPr>
              <a:t>Know how to use the gun safely.</a:t>
            </a:r>
          </a:p>
          <a:p>
            <a:pPr marL="647700" indent="-533400" algn="l">
              <a:buClr>
                <a:schemeClr val="tx1"/>
              </a:buClr>
              <a:buFont typeface="Wingdings" pitchFamily="2" charset="2"/>
              <a:buAutoNum type="arabicPeriod"/>
            </a:pPr>
            <a:r>
              <a:rPr lang="en-US" dirty="0">
                <a:solidFill>
                  <a:schemeClr val="tx1"/>
                </a:solidFill>
                <a:effectLst>
                  <a:outerShdw blurRad="38100" dist="38100" dir="2700000" algn="tl">
                    <a:srgbClr val="000000">
                      <a:alpha val="43137"/>
                    </a:srgbClr>
                  </a:outerShdw>
                </a:effectLst>
              </a:rPr>
              <a:t>Use only the correct ammunition for your gun.</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III-9</a:t>
            </a:r>
          </a:p>
        </p:txBody>
      </p:sp>
      <p:pic>
        <p:nvPicPr>
          <p:cNvPr id="12" name="Picture 11">
            <a:extLst>
              <a:ext uri="{FF2B5EF4-FFF2-40B4-BE49-F238E27FC236}">
                <a16:creationId xmlns:a16="http://schemas.microsoft.com/office/drawing/2014/main" id="{3BB1E9F1-783F-4436-8814-EAA9A4F7C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21F56C3E-9B06-4FEA-85B9-3D133E78D0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8537E39B-B8D4-4A61-BAF5-2141781061C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390421AA-56D4-4D43-907C-322737F5634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564031"/>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NRA </a:t>
            </a:r>
            <a:r>
              <a:rPr lang="en-US" sz="4000" b="1" u="sng" dirty="0">
                <a:solidFill>
                  <a:srgbClr val="FF0000"/>
                </a:solidFill>
                <a:effectLst>
                  <a:outerShdw blurRad="38100" dist="38100" dir="2700000" algn="tl">
                    <a:srgbClr val="000000">
                      <a:alpha val="43137"/>
                    </a:srgbClr>
                  </a:outerShdw>
                </a:effectLst>
              </a:rPr>
              <a:t>Gun Safety</a:t>
            </a:r>
            <a:r>
              <a:rPr lang="en-US" sz="4000" b="1" dirty="0">
                <a:solidFill>
                  <a:srgbClr val="FF0000"/>
                </a:solidFill>
                <a:effectLst>
                  <a:outerShdw blurRad="38100" dist="38100" dir="2700000" algn="tl">
                    <a:srgbClr val="000000">
                      <a:alpha val="43137"/>
                    </a:srgbClr>
                  </a:outerShdw>
                </a:effectLst>
              </a:rPr>
              <a:t>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971800" y="1600200"/>
            <a:ext cx="8534400" cy="4099584"/>
          </a:xfrm>
        </p:spPr>
        <p:txBody>
          <a:bodyPr wrap="square">
            <a:spAutoFit/>
          </a:bodyPr>
          <a:lstStyle/>
          <a:p>
            <a:pPr marL="571500" indent="-571500" algn="l">
              <a:buClr>
                <a:schemeClr val="tx1"/>
              </a:buClr>
            </a:pPr>
            <a:r>
              <a:rPr lang="en-US" sz="2800" dirty="0">
                <a:solidFill>
                  <a:schemeClr val="tx1"/>
                </a:solidFill>
                <a:effectLst>
                  <a:outerShdw blurRad="38100" dist="38100" dir="2700000" algn="tl">
                    <a:srgbClr val="000000">
                      <a:alpha val="43137"/>
                    </a:srgbClr>
                  </a:outerShdw>
                </a:effectLst>
              </a:rPr>
              <a:t>Rules for Using or Storing a Gun – (Continued)</a:t>
            </a:r>
          </a:p>
          <a:p>
            <a:pPr marL="571500" indent="-571500" algn="l">
              <a:buClr>
                <a:schemeClr val="tx1"/>
              </a:buClr>
            </a:pPr>
            <a:endParaRPr lang="en-US" sz="2800" dirty="0">
              <a:solidFill>
                <a:schemeClr val="tx1"/>
              </a:solidFill>
              <a:effectLst>
                <a:outerShdw blurRad="38100" dist="38100" dir="2700000" algn="tl">
                  <a:srgbClr val="000000">
                    <a:alpha val="43137"/>
                  </a:srgbClr>
                </a:outerShdw>
              </a:effectLst>
            </a:endParaRPr>
          </a:p>
          <a:p>
            <a:pPr marL="647700" indent="-533400" algn="l">
              <a:lnSpc>
                <a:spcPct val="90000"/>
              </a:lnSpc>
              <a:buClr>
                <a:schemeClr val="tx1"/>
              </a:buClr>
              <a:buFont typeface="+mj-lt"/>
              <a:buAutoNum type="arabicPeriod" startAt="5"/>
            </a:pPr>
            <a:r>
              <a:rPr lang="en-US" sz="2800" dirty="0">
                <a:solidFill>
                  <a:schemeClr val="tx1"/>
                </a:solidFill>
                <a:effectLst>
                  <a:outerShdw blurRad="38100" dist="38100" dir="2700000" algn="tl">
                    <a:srgbClr val="000000">
                      <a:alpha val="43137"/>
                    </a:srgbClr>
                  </a:outerShdw>
                </a:effectLst>
              </a:rPr>
              <a:t>Never use alcohol or drugs before or while  shooting.</a:t>
            </a:r>
          </a:p>
          <a:p>
            <a:pPr marL="647700" indent="-533400" algn="l">
              <a:lnSpc>
                <a:spcPct val="90000"/>
              </a:lnSpc>
              <a:buClr>
                <a:schemeClr val="tx1"/>
              </a:buClr>
              <a:buFont typeface="+mj-lt"/>
              <a:buAutoNum type="arabicPeriod" startAt="5"/>
            </a:pPr>
            <a:r>
              <a:rPr lang="en-US" sz="2800" dirty="0">
                <a:solidFill>
                  <a:schemeClr val="tx1"/>
                </a:solidFill>
                <a:effectLst>
                  <a:outerShdw blurRad="38100" dist="38100" dir="2700000" algn="tl">
                    <a:srgbClr val="000000">
                      <a:alpha val="43137"/>
                    </a:srgbClr>
                  </a:outerShdw>
                </a:effectLst>
              </a:rPr>
              <a:t>Store guns so they are </a:t>
            </a:r>
            <a:r>
              <a:rPr lang="en-US" sz="2800" u="sng" dirty="0">
                <a:solidFill>
                  <a:schemeClr val="tx1"/>
                </a:solidFill>
                <a:effectLst>
                  <a:outerShdw blurRad="38100" dist="38100" dir="2700000" algn="tl">
                    <a:srgbClr val="000000">
                      <a:alpha val="43137"/>
                    </a:srgbClr>
                  </a:outerShdw>
                </a:effectLst>
              </a:rPr>
              <a:t>not</a:t>
            </a:r>
            <a:r>
              <a:rPr lang="en-US" sz="2800" dirty="0">
                <a:solidFill>
                  <a:schemeClr val="tx1"/>
                </a:solidFill>
                <a:effectLst>
                  <a:outerShdw blurRad="38100" dist="38100" dir="2700000" algn="tl">
                    <a:srgbClr val="000000">
                      <a:alpha val="43137"/>
                    </a:srgbClr>
                  </a:outerShdw>
                </a:effectLst>
              </a:rPr>
              <a:t> accessible to unauthorized persons.</a:t>
            </a:r>
          </a:p>
          <a:p>
            <a:pPr marL="647700" indent="-533400" algn="l">
              <a:lnSpc>
                <a:spcPct val="90000"/>
              </a:lnSpc>
              <a:buClr>
                <a:schemeClr val="tx1"/>
              </a:buClr>
              <a:buFont typeface="+mj-lt"/>
              <a:buAutoNum type="arabicPeriod" startAt="5"/>
            </a:pPr>
            <a:r>
              <a:rPr lang="en-US" sz="2800" dirty="0">
                <a:solidFill>
                  <a:schemeClr val="tx1"/>
                </a:solidFill>
                <a:effectLst>
                  <a:outerShdw blurRad="38100" dist="38100" dir="2700000" algn="tl">
                    <a:srgbClr val="000000">
                      <a:alpha val="43137"/>
                    </a:srgbClr>
                  </a:outerShdw>
                </a:effectLst>
              </a:rPr>
              <a:t>Wear eye and ear protection as appropriate.</a:t>
            </a:r>
          </a:p>
          <a:p>
            <a:pPr marL="647700" indent="-533400" algn="l">
              <a:lnSpc>
                <a:spcPct val="90000"/>
              </a:lnSpc>
              <a:buClr>
                <a:schemeClr val="tx1"/>
              </a:buClr>
              <a:buFont typeface="+mj-lt"/>
              <a:buAutoNum type="arabicPeriod" startAt="5"/>
            </a:pPr>
            <a:r>
              <a:rPr lang="en-US" sz="2800" dirty="0">
                <a:solidFill>
                  <a:schemeClr val="tx1"/>
                </a:solidFill>
                <a:effectLst>
                  <a:outerShdw blurRad="38100" dist="38100" dir="2700000" algn="tl">
                    <a:srgbClr val="000000">
                      <a:alpha val="43137"/>
                    </a:srgbClr>
                  </a:outerShdw>
                </a:effectLst>
              </a:rPr>
              <a:t>Be aware that certain types of guns and many shooting activities require additional safety precautions.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III-10</a:t>
            </a:r>
          </a:p>
        </p:txBody>
      </p:sp>
      <p:pic>
        <p:nvPicPr>
          <p:cNvPr id="12" name="Picture 11">
            <a:extLst>
              <a:ext uri="{FF2B5EF4-FFF2-40B4-BE49-F238E27FC236}">
                <a16:creationId xmlns:a16="http://schemas.microsoft.com/office/drawing/2014/main" id="{57AA22CD-9AE6-432A-B492-CE841B682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26474113-6D45-4FA0-8BEE-58098176C2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592A5336-C863-4F38-AD6F-453D48E339F0}"/>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095B7583-58B9-49B8-80BF-626F1FE37E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General Range Safety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5038725" y="1600200"/>
            <a:ext cx="6324600" cy="3108543"/>
          </a:xfrm>
        </p:spPr>
        <p:txBody>
          <a:bodyPr wrap="square">
            <a:spAutoFit/>
          </a:bodyPr>
          <a:lstStyle/>
          <a:p>
            <a:pPr marL="457200" indent="-457200" algn="l">
              <a:buFont typeface="+mj-lt"/>
              <a:buAutoNum type="arabicPeriod"/>
            </a:pPr>
            <a:r>
              <a:rPr lang="en-US" sz="2800" dirty="0">
                <a:solidFill>
                  <a:schemeClr val="tx1"/>
                </a:solidFill>
                <a:effectLst>
                  <a:outerShdw blurRad="38100" dist="38100" dir="2700000" algn="tl">
                    <a:srgbClr val="000000">
                      <a:alpha val="43137"/>
                    </a:srgbClr>
                  </a:outerShdw>
                </a:effectLst>
              </a:rPr>
              <a:t>Know and obey all range rules.</a:t>
            </a:r>
          </a:p>
          <a:p>
            <a:pPr marL="457200" indent="-457200" algn="l">
              <a:buFont typeface="+mj-lt"/>
              <a:buAutoNum type="arabicPeriod"/>
            </a:pPr>
            <a:r>
              <a:rPr lang="en-US" sz="2800" dirty="0">
                <a:solidFill>
                  <a:schemeClr val="tx1"/>
                </a:solidFill>
                <a:effectLst>
                  <a:outerShdw blurRad="38100" dist="38100" dir="2700000" algn="tl">
                    <a:srgbClr val="000000">
                      <a:alpha val="43137"/>
                    </a:srgbClr>
                  </a:outerShdw>
                </a:effectLst>
              </a:rPr>
              <a:t>Know where others are at all times.</a:t>
            </a:r>
          </a:p>
          <a:p>
            <a:pPr marL="457200" indent="-457200" algn="l">
              <a:buFont typeface="+mj-lt"/>
              <a:buAutoNum type="arabicPeriod"/>
            </a:pPr>
            <a:r>
              <a:rPr lang="en-US" sz="2800" dirty="0">
                <a:solidFill>
                  <a:schemeClr val="tx1"/>
                </a:solidFill>
                <a:effectLst>
                  <a:outerShdw blurRad="38100" dist="38100" dir="2700000" algn="tl">
                    <a:srgbClr val="000000">
                      <a:alpha val="43137"/>
                    </a:srgbClr>
                  </a:outerShdw>
                </a:effectLst>
              </a:rPr>
              <a:t>Shoot only at authorized targets.</a:t>
            </a:r>
          </a:p>
          <a:p>
            <a:pPr marL="457200" indent="-457200" algn="l">
              <a:buFont typeface="+mj-lt"/>
              <a:buAutoNum type="arabicPeriod"/>
            </a:pPr>
            <a:r>
              <a:rPr lang="en-US" sz="2800" dirty="0">
                <a:solidFill>
                  <a:schemeClr val="tx1"/>
                </a:solidFill>
                <a:effectLst>
                  <a:outerShdw blurRad="38100" dist="38100" dir="2700000" algn="tl">
                    <a:srgbClr val="000000">
                      <a:alpha val="43137"/>
                    </a:srgbClr>
                  </a:outerShdw>
                </a:effectLst>
              </a:rPr>
              <a:t>Malfunctions</a:t>
            </a:r>
          </a:p>
          <a:p>
            <a:pPr marL="914400"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Gun malfunction</a:t>
            </a:r>
          </a:p>
          <a:p>
            <a:pPr marL="914400"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Ammunition malfunction</a:t>
            </a:r>
            <a:endParaRPr lang="en-US" sz="2400" dirty="0">
              <a:solidFill>
                <a:schemeClr val="tx1"/>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III-11</a:t>
            </a:r>
          </a:p>
        </p:txBody>
      </p:sp>
      <p:pic>
        <p:nvPicPr>
          <p:cNvPr id="12" name="Picture 11">
            <a:extLst>
              <a:ext uri="{FF2B5EF4-FFF2-40B4-BE49-F238E27FC236}">
                <a16:creationId xmlns:a16="http://schemas.microsoft.com/office/drawing/2014/main" id="{9A998A4A-A2C4-4F13-A6B9-A578898A4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1EE5989B-8492-4770-91F7-4464DC4B4D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B126D775-E9EF-4BBB-A70F-F488F90A93F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778C8DEA-353F-48A9-A68B-5BF89C9170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General Range Safety Rules </a:t>
            </a:r>
            <a:r>
              <a:rPr lang="en-US" sz="3200" b="1" dirty="0">
                <a:solidFill>
                  <a:srgbClr val="FF0000"/>
                </a:solidFill>
                <a:effectLst>
                  <a:outerShdw blurRad="38100" dist="38100" dir="2700000" algn="tl">
                    <a:srgbClr val="000000">
                      <a:alpha val="43137"/>
                    </a:srgbClr>
                  </a:outerShdw>
                </a:effectLst>
              </a:rPr>
              <a:t>(continued)</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86100" y="1786410"/>
            <a:ext cx="8534400" cy="2419124"/>
          </a:xfrm>
        </p:spPr>
        <p:txBody>
          <a:bodyPr wrap="square">
            <a:spAutoFit/>
          </a:bodyPr>
          <a:lstStyle/>
          <a:p>
            <a:pPr marL="457200" indent="-457200" algn="l">
              <a:buFont typeface="+mj-lt"/>
              <a:buAutoNum type="arabicPeriod" startAt="5"/>
            </a:pPr>
            <a:r>
              <a:rPr lang="en-US" sz="2800" dirty="0">
                <a:solidFill>
                  <a:schemeClr val="tx1"/>
                </a:solidFill>
                <a:effectLst>
                  <a:outerShdw blurRad="38100" dist="38100" dir="2700000" algn="tl">
                    <a:srgbClr val="000000">
                      <a:alpha val="43137"/>
                    </a:srgbClr>
                  </a:outerShdw>
                </a:effectLst>
              </a:rPr>
              <a:t>Designate an RSO when none is present or assigned.</a:t>
            </a:r>
          </a:p>
          <a:p>
            <a:pPr marL="457200" indent="-457200" algn="l">
              <a:buFont typeface="+mj-lt"/>
              <a:buAutoNum type="arabicPeriod" startAt="5"/>
            </a:pPr>
            <a:r>
              <a:rPr lang="en-US" sz="2800" dirty="0">
                <a:solidFill>
                  <a:schemeClr val="tx1"/>
                </a:solidFill>
                <a:effectLst>
                  <a:outerShdw blurRad="38100" dist="38100" dir="2700000" algn="tl">
                    <a:srgbClr val="000000">
                      <a:alpha val="43137"/>
                    </a:srgbClr>
                  </a:outerShdw>
                </a:effectLst>
              </a:rPr>
              <a:t>Do not handle a gun or stand at the firing line where guns are present while others are downrange.</a:t>
            </a:r>
          </a:p>
          <a:p>
            <a:pPr marL="457200" indent="-457200" algn="l">
              <a:buFont typeface="+mj-lt"/>
              <a:buAutoNum type="arabicPeriod" startAt="5"/>
            </a:pPr>
            <a:r>
              <a:rPr lang="en-US" sz="2800" dirty="0">
                <a:solidFill>
                  <a:schemeClr val="tx1"/>
                </a:solidFill>
                <a:effectLst>
                  <a:outerShdw blurRad="38100" dist="38100" dir="2700000" algn="tl">
                    <a:srgbClr val="000000">
                      <a:alpha val="43137"/>
                    </a:srgbClr>
                  </a:outerShdw>
                </a:effectLst>
              </a:rPr>
              <a:t>Stop shooting immediately upon the command “</a:t>
            </a:r>
            <a:r>
              <a:rPr lang="en-US" sz="2800" b="1" u="sng" dirty="0">
                <a:solidFill>
                  <a:schemeClr val="tx1"/>
                </a:solidFill>
                <a:effectLst>
                  <a:outerShdw blurRad="38100" dist="38100" dir="2700000" algn="tl">
                    <a:srgbClr val="000000">
                      <a:alpha val="43137"/>
                    </a:srgbClr>
                  </a:outerShdw>
                </a:effectLst>
              </a:rPr>
              <a:t>Cease firing.</a:t>
            </a:r>
            <a:r>
              <a:rPr lang="en-US" sz="2800" dirty="0">
                <a:solidFill>
                  <a:schemeClr val="tx1"/>
                </a:solidFill>
                <a:effectLst>
                  <a:outerShdw blurRad="38100" dist="38100" dir="2700000" algn="tl">
                    <a:srgbClr val="000000">
                      <a:alpha val="43137"/>
                    </a:srgbClr>
                  </a:outerShdw>
                </a:effectLst>
              </a:rPr>
              <a:t>”</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III-12</a:t>
            </a:r>
          </a:p>
        </p:txBody>
      </p:sp>
      <p:pic>
        <p:nvPicPr>
          <p:cNvPr id="12" name="Picture 11">
            <a:extLst>
              <a:ext uri="{FF2B5EF4-FFF2-40B4-BE49-F238E27FC236}">
                <a16:creationId xmlns:a16="http://schemas.microsoft.com/office/drawing/2014/main" id="{8F75A2BB-59DD-44A8-9150-381FE9E9A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470A2EA9-892B-4CDC-8D33-0AF29266D17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89AB90C2-7D74-40FE-8905-05E091C865F1}"/>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AF8286E9-C050-4B33-BDEF-02F4DCAE0FE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General Range Safety Rules </a:t>
            </a:r>
            <a:r>
              <a:rPr lang="en-US" sz="3200" b="1" dirty="0">
                <a:solidFill>
                  <a:srgbClr val="FF0000"/>
                </a:solidFill>
                <a:effectLst>
                  <a:outerShdw blurRad="38100" dist="38100" dir="2700000" algn="tl">
                    <a:srgbClr val="000000">
                      <a:alpha val="43137"/>
                    </a:srgbClr>
                  </a:outerShdw>
                </a:effectLst>
              </a:rPr>
              <a:t>(continued)</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48000" y="1600201"/>
            <a:ext cx="8534400" cy="3711785"/>
          </a:xfrm>
        </p:spPr>
        <p:txBody>
          <a:bodyPr wrap="square">
            <a:spAutoFit/>
          </a:bodyPr>
          <a:lstStyle/>
          <a:p>
            <a:pPr marL="514350" indent="-514350" algn="l">
              <a:buFont typeface="+mj-lt"/>
              <a:buAutoNum type="arabicPeriod" startAt="8"/>
            </a:pPr>
            <a:r>
              <a:rPr lang="en-US" sz="2800" dirty="0">
                <a:solidFill>
                  <a:schemeClr val="tx1"/>
                </a:solidFill>
                <a:effectLst>
                  <a:outerShdw blurRad="38100" dist="38100" dir="2700000" algn="tl">
                    <a:srgbClr val="000000">
                      <a:alpha val="43137"/>
                    </a:srgbClr>
                  </a:outerShdw>
                </a:effectLst>
              </a:rPr>
              <a:t>Hygiene Guidelines (Shooting and Cleaning Guns)</a:t>
            </a:r>
          </a:p>
          <a:p>
            <a:pPr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Refrain from eating, drinking, smoking, applying makeup, or placing your hands in proximity to your mouth or nose while on the range or cleaning a gun.</a:t>
            </a:r>
          </a:p>
          <a:p>
            <a:pPr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Change and wash clothing after a shooting or gun cleaning session to minimize exposure to airborne particulate lead or solvent and cleaning product residues.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III-13</a:t>
            </a:r>
          </a:p>
        </p:txBody>
      </p:sp>
      <p:pic>
        <p:nvPicPr>
          <p:cNvPr id="12" name="Picture 11">
            <a:extLst>
              <a:ext uri="{FF2B5EF4-FFF2-40B4-BE49-F238E27FC236}">
                <a16:creationId xmlns:a16="http://schemas.microsoft.com/office/drawing/2014/main" id="{203EEA05-B294-4301-A04D-6CDA1D876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D5189A9C-3EB0-46A7-8C97-709282B6A4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CBFC3776-48B6-4502-9056-2226CED78D7E}"/>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8BA5F5DB-BB48-4500-8BAA-54B90EAF94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02333"/>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General Range Safety Rules </a:t>
            </a:r>
            <a:r>
              <a:rPr lang="en-US" sz="3200" b="1" dirty="0">
                <a:solidFill>
                  <a:srgbClr val="FF0000"/>
                </a:solidFill>
                <a:effectLst>
                  <a:outerShdw blurRad="38100" dist="38100" dir="2700000" algn="tl">
                    <a:srgbClr val="000000">
                      <a:alpha val="43137"/>
                    </a:srgbClr>
                  </a:outerShdw>
                </a:effectLst>
              </a:rPr>
              <a:t>(continued)</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86100" y="1776885"/>
            <a:ext cx="8534400" cy="2419124"/>
          </a:xfrm>
        </p:spPr>
        <p:txBody>
          <a:bodyPr wrap="square">
            <a:spAutoFit/>
          </a:bodyPr>
          <a:lstStyle/>
          <a:p>
            <a:pPr marL="514350" indent="-514350" algn="l">
              <a:buFont typeface="+mj-lt"/>
              <a:buAutoNum type="arabicPeriod" startAt="9"/>
            </a:pPr>
            <a:r>
              <a:rPr lang="en-US" sz="2800" dirty="0">
                <a:solidFill>
                  <a:schemeClr val="tx1"/>
                </a:solidFill>
                <a:effectLst>
                  <a:outerShdw blurRad="38100" dist="38100" dir="2700000" algn="tl">
                    <a:srgbClr val="000000">
                      <a:alpha val="43137"/>
                    </a:srgbClr>
                  </a:outerShdw>
                </a:effectLst>
              </a:rPr>
              <a:t>Special Concerns</a:t>
            </a:r>
          </a:p>
          <a:p>
            <a:pPr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Pregnant women, children under seven years of age, and others who have concerns should consult a physician before visiting shooting ranges.</a:t>
            </a:r>
          </a:p>
          <a:p>
            <a:pPr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Physical contact </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III-14</a:t>
            </a:r>
          </a:p>
        </p:txBody>
      </p:sp>
      <p:pic>
        <p:nvPicPr>
          <p:cNvPr id="12" name="Picture 11">
            <a:extLst>
              <a:ext uri="{FF2B5EF4-FFF2-40B4-BE49-F238E27FC236}">
                <a16:creationId xmlns:a16="http://schemas.microsoft.com/office/drawing/2014/main" id="{5C28FA32-8F66-473D-B885-3BAECF486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BEFAB247-F90A-4255-BF55-4E395137E5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097D0279-D5CD-4A5C-A494-599FD066C163}"/>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4D0D143D-8C97-41F7-90D9-CF991C8742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2325" y="488754"/>
            <a:ext cx="7772400" cy="1323439"/>
          </a:xfrm>
        </p:spPr>
        <p:txBody>
          <a:bodyPr>
            <a:spAutoFit/>
          </a:bodyPr>
          <a:lstStyle/>
          <a:p>
            <a:r>
              <a:rPr lang="en-US" sz="4000" dirty="0">
                <a:solidFill>
                  <a:srgbClr val="FF0000"/>
                </a:solidFill>
                <a:effectLst>
                  <a:outerShdw blurRad="38100" dist="38100" dir="2700000" algn="tl">
                    <a:srgbClr val="000000">
                      <a:alpha val="43137"/>
                    </a:srgbClr>
                  </a:outerShdw>
                </a:effectLst>
                <a:latin typeface="+mn-lt"/>
              </a:rPr>
              <a:t>LESSON I: Introduction to the NRA </a:t>
            </a:r>
            <a:br>
              <a:rPr lang="en-US" sz="4000" dirty="0">
                <a:solidFill>
                  <a:srgbClr val="FF0000"/>
                </a:solidFill>
                <a:effectLst>
                  <a:outerShdw blurRad="38100" dist="38100" dir="2700000" algn="tl">
                    <a:srgbClr val="000000">
                      <a:alpha val="43137"/>
                    </a:srgbClr>
                  </a:outerShdw>
                </a:effectLst>
                <a:latin typeface="+mn-lt"/>
              </a:rPr>
            </a:br>
            <a:r>
              <a:rPr lang="en-US" sz="4000" dirty="0">
                <a:solidFill>
                  <a:srgbClr val="FF0000"/>
                </a:solidFill>
                <a:effectLst>
                  <a:outerShdw blurRad="38100" dist="38100" dir="2700000" algn="tl">
                    <a:srgbClr val="000000">
                      <a:alpha val="43137"/>
                    </a:srgbClr>
                  </a:outerShdw>
                </a:effectLst>
                <a:latin typeface="+mn-lt"/>
              </a:rPr>
              <a:t>Basic Range Safety Officer Course</a:t>
            </a:r>
          </a:p>
        </p:txBody>
      </p:sp>
      <p:sp>
        <p:nvSpPr>
          <p:cNvPr id="3" name="Subtitle 2"/>
          <p:cNvSpPr>
            <a:spLocks noGrp="1"/>
          </p:cNvSpPr>
          <p:nvPr>
            <p:ph type="subTitle" idx="1"/>
          </p:nvPr>
        </p:nvSpPr>
        <p:spPr>
          <a:xfrm>
            <a:off x="3181350" y="2057400"/>
            <a:ext cx="8458200" cy="3262432"/>
          </a:xfrm>
        </p:spPr>
        <p:txBody>
          <a:bodyPr wrap="square">
            <a:spAutoFit/>
          </a:bodyPr>
          <a:lstStyle/>
          <a:p>
            <a:pPr algn="l">
              <a:lnSpc>
                <a:spcPct val="90000"/>
              </a:lnSpc>
              <a:buClr>
                <a:schemeClr val="accent2"/>
              </a:buClr>
              <a:buSzPct val="75000"/>
            </a:pPr>
            <a:r>
              <a:rPr lang="en-US" sz="3600" i="1" dirty="0">
                <a:solidFill>
                  <a:schemeClr val="tx1"/>
                </a:solidFill>
                <a:effectLst>
                  <a:outerShdw blurRad="38100" dist="38100" dir="2700000" algn="tl">
                    <a:srgbClr val="000000">
                      <a:alpha val="43137"/>
                    </a:srgbClr>
                  </a:outerShdw>
                </a:effectLst>
              </a:rPr>
              <a:t>Learning Objectives:</a:t>
            </a:r>
          </a:p>
          <a:p>
            <a:pPr algn="l">
              <a:lnSpc>
                <a:spcPct val="90000"/>
              </a:lnSpc>
              <a:buClr>
                <a:schemeClr val="accent2"/>
              </a:buClr>
              <a:buSzPct val="75000"/>
            </a:pPr>
            <a:r>
              <a:rPr lang="en-US" sz="2800" dirty="0">
                <a:solidFill>
                  <a:schemeClr val="tx1"/>
                </a:solidFill>
                <a:effectLst>
                  <a:outerShdw blurRad="38100" dist="38100" dir="2700000" algn="tl">
                    <a:srgbClr val="000000">
                      <a:alpha val="43137"/>
                    </a:srgbClr>
                  </a:outerShdw>
                </a:effectLst>
              </a:rPr>
              <a:t>Upon completion of this lesson, you should be able to:</a:t>
            </a:r>
          </a:p>
          <a:p>
            <a:pPr marL="914400" lvl="3" indent="-914400" algn="l">
              <a:lnSpc>
                <a:spcPct val="90000"/>
              </a:lnSpc>
              <a:buClr>
                <a:schemeClr val="accent2"/>
              </a:buClr>
            </a:pPr>
            <a:r>
              <a:rPr lang="en-US" sz="2800" dirty="0">
                <a:solidFill>
                  <a:schemeClr val="tx1"/>
                </a:solidFill>
                <a:effectLst>
                  <a:outerShdw blurRad="38100" dist="38100" dir="2700000" algn="tl">
                    <a:srgbClr val="000000">
                      <a:alpha val="43137"/>
                    </a:srgbClr>
                  </a:outerShdw>
                </a:effectLst>
              </a:rPr>
              <a:t>1. Understand the NRA’s Range Safety Officer Course.</a:t>
            </a:r>
          </a:p>
          <a:p>
            <a:pPr marL="0" lvl="3" algn="l">
              <a:lnSpc>
                <a:spcPct val="90000"/>
              </a:lnSpc>
              <a:buClr>
                <a:schemeClr val="accent2"/>
              </a:buClr>
            </a:pPr>
            <a:r>
              <a:rPr lang="en-US" sz="2800" dirty="0">
                <a:solidFill>
                  <a:schemeClr val="tx1"/>
                </a:solidFill>
                <a:effectLst>
                  <a:outerShdw blurRad="38100" dist="38100" dir="2700000" algn="tl">
                    <a:srgbClr val="000000">
                      <a:alpha val="43137"/>
                    </a:srgbClr>
                  </a:outerShdw>
                </a:effectLst>
              </a:rPr>
              <a:t>2. Explain the procedure for becoming an NRA Range Safety Officer.</a:t>
            </a:r>
          </a:p>
          <a:p>
            <a:pPr marL="0" lvl="3" algn="l">
              <a:lnSpc>
                <a:spcPct val="90000"/>
              </a:lnSpc>
              <a:buClr>
                <a:schemeClr val="accent2"/>
              </a:buClr>
            </a:pPr>
            <a:r>
              <a:rPr lang="en-US" sz="2800" dirty="0">
                <a:solidFill>
                  <a:schemeClr val="tx1"/>
                </a:solidFill>
                <a:effectLst>
                  <a:outerShdw blurRad="38100" dist="38100" dir="2700000" algn="tl">
                    <a:srgbClr val="000000">
                      <a:alpha val="43137"/>
                    </a:srgbClr>
                  </a:outerShdw>
                </a:effectLst>
              </a:rPr>
              <a:t>3. Explain the goal of the NRA Range Safety Officer Course</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I-1</a:t>
            </a:r>
          </a:p>
        </p:txBody>
      </p:sp>
      <p:pic>
        <p:nvPicPr>
          <p:cNvPr id="12" name="Picture 11">
            <a:extLst>
              <a:ext uri="{FF2B5EF4-FFF2-40B4-BE49-F238E27FC236}">
                <a16:creationId xmlns:a16="http://schemas.microsoft.com/office/drawing/2014/main" id="{CB164B3C-54EE-4462-9E08-65F7DB7B8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93510E08-0038-4B7B-B453-B7B33B890F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4" name="TextBox 3">
            <a:extLst>
              <a:ext uri="{FF2B5EF4-FFF2-40B4-BE49-F238E27FC236}">
                <a16:creationId xmlns:a16="http://schemas.microsoft.com/office/drawing/2014/main" id="{62015B91-BE43-4643-B882-B56051B4900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4" name="Picture 13">
            <a:extLst>
              <a:ext uri="{FF2B5EF4-FFF2-40B4-BE49-F238E27FC236}">
                <a16:creationId xmlns:a16="http://schemas.microsoft.com/office/drawing/2014/main" id="{88EF4E0D-DA7C-42B1-905C-DBF9AB70EB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47799"/>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Site Specific Range Safety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48000" y="1600200"/>
            <a:ext cx="8534400" cy="2419124"/>
          </a:xfrm>
        </p:spPr>
        <p:txBody>
          <a:bodyPr wrap="square">
            <a:spAutoFit/>
          </a:bodyPr>
          <a:lstStyle/>
          <a:p>
            <a:pPr marL="457200" indent="-457200" algn="l">
              <a:buFont typeface="Wingdings" pitchFamily="2" charset="2"/>
              <a:buChar char="Ø"/>
            </a:pPr>
            <a:r>
              <a:rPr lang="en-US" sz="2800" dirty="0">
                <a:solidFill>
                  <a:schemeClr val="tx1"/>
                </a:solidFill>
                <a:effectLst>
                  <a:outerShdw blurRad="38100" dist="38100" dir="2700000" algn="tl">
                    <a:srgbClr val="000000">
                      <a:alpha val="43137"/>
                    </a:srgbClr>
                  </a:outerShdw>
                </a:effectLst>
              </a:rPr>
              <a:t>Tailored for a particular shooting range.</a:t>
            </a:r>
          </a:p>
          <a:p>
            <a:pPr marL="457200" indent="-457200" algn="l">
              <a:buFont typeface="Wingdings" pitchFamily="2" charset="2"/>
              <a:buChar char="Ø"/>
            </a:pPr>
            <a:r>
              <a:rPr lang="en-US" sz="2800" dirty="0">
                <a:solidFill>
                  <a:schemeClr val="tx1"/>
                </a:solidFill>
                <a:effectLst>
                  <a:outerShdw blurRad="38100" dist="38100" dir="2700000" algn="tl">
                    <a:srgbClr val="000000">
                      <a:alpha val="43137"/>
                    </a:srgbClr>
                  </a:outerShdw>
                </a:effectLst>
              </a:rPr>
              <a:t>Specifies authorized guns, calibers, ammunition types, and limitations.</a:t>
            </a:r>
          </a:p>
          <a:p>
            <a:pPr marL="457200" indent="-457200" algn="l">
              <a:buFont typeface="Wingdings" pitchFamily="2" charset="2"/>
              <a:buChar char="Ø"/>
            </a:pPr>
            <a:r>
              <a:rPr lang="en-US" sz="2800" dirty="0">
                <a:solidFill>
                  <a:schemeClr val="tx1"/>
                </a:solidFill>
                <a:effectLst>
                  <a:outerShdw blurRad="38100" dist="38100" dir="2700000" algn="tl">
                    <a:srgbClr val="000000">
                      <a:alpha val="43137"/>
                    </a:srgbClr>
                  </a:outerShdw>
                </a:effectLst>
              </a:rPr>
              <a:t>Provides rules for special types of shooting events (e.g. Muzzleloading).</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29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III-15</a:t>
            </a:r>
          </a:p>
        </p:txBody>
      </p:sp>
      <p:pic>
        <p:nvPicPr>
          <p:cNvPr id="12" name="Picture 11">
            <a:extLst>
              <a:ext uri="{FF2B5EF4-FFF2-40B4-BE49-F238E27FC236}">
                <a16:creationId xmlns:a16="http://schemas.microsoft.com/office/drawing/2014/main" id="{0B25BCF8-C1CE-4CDA-8149-F972F52DF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435036B5-E9FC-4733-91A7-BBA51348C6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47C8EC15-0C1A-4786-BCAD-6D806D33D6F0}"/>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F2F792FD-3869-492D-922B-0C28FA0868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Administrative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4419600" y="1524000"/>
            <a:ext cx="6858000" cy="2591479"/>
          </a:xfrm>
        </p:spPr>
        <p:txBody>
          <a:bodyPr wrap="square">
            <a:spAutoFit/>
          </a:bodyPr>
          <a:lstStyle/>
          <a:p>
            <a:pPr algn="l"/>
            <a:r>
              <a:rPr lang="en-US" sz="2800" b="1" dirty="0">
                <a:solidFill>
                  <a:schemeClr val="tx1"/>
                </a:solidFill>
              </a:rPr>
              <a:t>Provide policy rules  of the range.</a:t>
            </a:r>
            <a:endParaRPr lang="en-US" sz="2800" dirty="0">
              <a:solidFill>
                <a:schemeClr val="tx1"/>
              </a:solidFill>
            </a:endParaRPr>
          </a:p>
          <a:p>
            <a:pPr marL="457200" indent="-457200" algn="l">
              <a:buFont typeface="Wingdings" panose="05000000000000000000" pitchFamily="2" charset="2"/>
              <a:buChar char="§"/>
            </a:pPr>
            <a:r>
              <a:rPr lang="en-US" sz="2800" b="1" dirty="0">
                <a:solidFill>
                  <a:schemeClr val="tx1"/>
                </a:solidFill>
              </a:rPr>
              <a:t>Govern how  the range facility operates.</a:t>
            </a:r>
            <a:endParaRPr lang="en-US" sz="2800" dirty="0">
              <a:solidFill>
                <a:schemeClr val="tx1"/>
              </a:solidFill>
            </a:endParaRPr>
          </a:p>
          <a:p>
            <a:pPr marL="457200" indent="-457200" algn="l">
              <a:buFont typeface="Wingdings" panose="05000000000000000000" pitchFamily="2" charset="2"/>
              <a:buChar char="§"/>
            </a:pPr>
            <a:r>
              <a:rPr lang="en-US" sz="2800" b="1" dirty="0">
                <a:solidFill>
                  <a:schemeClr val="tx1"/>
                </a:solidFill>
              </a:rPr>
              <a:t>Hours  of operation.</a:t>
            </a:r>
            <a:endParaRPr lang="en-US" sz="2800" dirty="0">
              <a:solidFill>
                <a:schemeClr val="tx1"/>
              </a:solidFill>
            </a:endParaRPr>
          </a:p>
          <a:p>
            <a:pPr marL="457200" indent="-457200" algn="l">
              <a:buFont typeface="Wingdings" panose="05000000000000000000" pitchFamily="2" charset="2"/>
              <a:buChar char="§"/>
            </a:pPr>
            <a:r>
              <a:rPr lang="en-US" sz="2800" b="1" dirty="0">
                <a:solidFill>
                  <a:schemeClr val="tx1"/>
                </a:solidFill>
              </a:rPr>
              <a:t>Parking policies.</a:t>
            </a:r>
            <a:endParaRPr lang="en-US" sz="2800" dirty="0">
              <a:solidFill>
                <a:schemeClr val="tx1"/>
              </a:solidFill>
            </a:endParaRPr>
          </a:p>
          <a:p>
            <a:pPr marL="457200" indent="-457200" algn="l">
              <a:buFont typeface="Wingdings" panose="05000000000000000000" pitchFamily="2" charset="2"/>
              <a:buChar char="§"/>
            </a:pPr>
            <a:r>
              <a:rPr lang="en-US" sz="2800" b="1" dirty="0">
                <a:solidFill>
                  <a:schemeClr val="tx1"/>
                </a:solidFill>
              </a:rPr>
              <a:t>Schedule of activities.</a:t>
            </a:r>
            <a:endParaRPr lang="en-US" sz="2800" dirty="0">
              <a:solidFill>
                <a:schemeClr val="tx1"/>
              </a:solidFill>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III-16</a:t>
            </a:r>
          </a:p>
        </p:txBody>
      </p:sp>
      <p:pic>
        <p:nvPicPr>
          <p:cNvPr id="12" name="Picture 11">
            <a:extLst>
              <a:ext uri="{FF2B5EF4-FFF2-40B4-BE49-F238E27FC236}">
                <a16:creationId xmlns:a16="http://schemas.microsoft.com/office/drawing/2014/main" id="{304A44C6-E991-480E-8F8B-DBC5960EB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2FA91E03-CB47-439A-83A1-FAE02CEBC6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50A52FCA-8D54-4DC5-9666-D698B17262A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132F5B7E-6181-4E7A-822D-958DE6F510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extLst>
      <p:ext uri="{BB962C8B-B14F-4D97-AF65-F5344CB8AC3E}">
        <p14:creationId xmlns:p14="http://schemas.microsoft.com/office/powerpoint/2010/main" val="1997132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Enforcement of Range Rules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86100" y="1529239"/>
            <a:ext cx="8534400" cy="3022366"/>
          </a:xfrm>
        </p:spPr>
        <p:txBody>
          <a:bodyPr wrap="square">
            <a:spAutoFit/>
          </a:bodyPr>
          <a:lstStyle/>
          <a:p>
            <a:pPr algn="l"/>
            <a:r>
              <a:rPr lang="en-US" sz="2800" dirty="0">
                <a:solidFill>
                  <a:schemeClr val="tx1"/>
                </a:solidFill>
              </a:rPr>
              <a:t>The  Range Standard Operating  Procedures (SOP)  guide the RSO  and  all  range users.</a:t>
            </a:r>
          </a:p>
          <a:p>
            <a:pPr marL="457200" indent="-457200" algn="l">
              <a:buFont typeface="Arial" panose="020B0604020202020204" pitchFamily="34" charset="0"/>
              <a:buChar char="•"/>
            </a:pPr>
            <a:r>
              <a:rPr lang="en-US" sz="2800" dirty="0">
                <a:solidFill>
                  <a:schemeClr val="tx1"/>
                </a:solidFill>
              </a:rPr>
              <a:t>Educate to reduce incidents from occurring.</a:t>
            </a:r>
          </a:p>
          <a:p>
            <a:pPr marL="457200" indent="-457200" algn="l">
              <a:buFont typeface="Arial" panose="020B0604020202020204" pitchFamily="34" charset="0"/>
              <a:buChar char="•"/>
            </a:pPr>
            <a:r>
              <a:rPr lang="en-US" sz="2800" dirty="0">
                <a:solidFill>
                  <a:schemeClr val="tx1"/>
                </a:solidFill>
              </a:rPr>
              <a:t>Warning.</a:t>
            </a:r>
          </a:p>
          <a:p>
            <a:pPr marL="457200" indent="-457200" algn="l">
              <a:buFont typeface="Arial" panose="020B0604020202020204" pitchFamily="34" charset="0"/>
              <a:buChar char="•"/>
            </a:pPr>
            <a:r>
              <a:rPr lang="en-US" sz="2800" dirty="0">
                <a:solidFill>
                  <a:schemeClr val="tx1"/>
                </a:solidFill>
              </a:rPr>
              <a:t>Penalties.</a:t>
            </a:r>
          </a:p>
          <a:p>
            <a:pPr marL="457200" indent="-457200" algn="l">
              <a:buFont typeface="Arial" panose="020B0604020202020204" pitchFamily="34" charset="0"/>
              <a:buChar char="•"/>
            </a:pPr>
            <a:r>
              <a:rPr lang="en-US" sz="2800" dirty="0">
                <a:solidFill>
                  <a:schemeClr val="tx1"/>
                </a:solidFill>
              </a:rPr>
              <a:t>Removal from range. Loss  of privileges.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III-17</a:t>
            </a:r>
          </a:p>
        </p:txBody>
      </p:sp>
      <p:pic>
        <p:nvPicPr>
          <p:cNvPr id="12" name="Picture 11">
            <a:extLst>
              <a:ext uri="{FF2B5EF4-FFF2-40B4-BE49-F238E27FC236}">
                <a16:creationId xmlns:a16="http://schemas.microsoft.com/office/drawing/2014/main" id="{435B8D21-0A21-420A-9AEF-D95DCD2A9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EEF61963-B2B0-430B-BCA7-FCB679920E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BAF1557A-23D8-4384-8B9B-82B577B54C4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1CE7409C-C157-492C-AC04-F460D2A7F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extLst>
      <p:ext uri="{BB962C8B-B14F-4D97-AF65-F5344CB8AC3E}">
        <p14:creationId xmlns:p14="http://schemas.microsoft.com/office/powerpoint/2010/main" val="3064247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III 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86100" y="1529239"/>
            <a:ext cx="8534400" cy="4401205"/>
          </a:xfrm>
        </p:spPr>
        <p:txBody>
          <a:bodyPr wrap="square">
            <a:spAutoFit/>
          </a:bodyPr>
          <a:lstStyle/>
          <a:p>
            <a:pPr marL="457200" indent="-457200" algn="l">
              <a:tabLst>
                <a:tab pos="914400" algn="l"/>
              </a:tabLst>
            </a:pPr>
            <a:r>
              <a:rPr lang="en-US" sz="2800" b="1" dirty="0">
                <a:solidFill>
                  <a:schemeClr val="tx1"/>
                </a:solidFill>
                <a:effectLst>
                  <a:outerShdw blurRad="38100" dist="38100" dir="2700000" algn="tl">
                    <a:srgbClr val="000000">
                      <a:alpha val="43137"/>
                    </a:srgbClr>
                  </a:outerShdw>
                </a:effectLst>
              </a:rPr>
              <a:t>Learning Objectives</a:t>
            </a:r>
            <a:r>
              <a:rPr lang="en-US" sz="2800" dirty="0">
                <a:solidFill>
                  <a:schemeClr val="tx1"/>
                </a:solidFill>
                <a:effectLst>
                  <a:outerShdw blurRad="38100" dist="38100" dir="2700000" algn="tl">
                    <a:srgbClr val="000000">
                      <a:alpha val="43137"/>
                    </a:srgbClr>
                  </a:outerShdw>
                </a:effectLst>
              </a:rPr>
              <a:t>:</a:t>
            </a:r>
          </a:p>
          <a:p>
            <a:pPr marL="457200" indent="-457200" algn="l">
              <a:tabLst>
                <a:tab pos="914400" algn="l"/>
              </a:tabLst>
            </a:pPr>
            <a:r>
              <a:rPr lang="en-US" sz="2800" dirty="0">
                <a:solidFill>
                  <a:schemeClr val="tx1"/>
                </a:solidFill>
                <a:effectLst>
                  <a:outerShdw blurRad="38100" dist="38100" dir="2700000" algn="tl">
                    <a:srgbClr val="000000">
                      <a:alpha val="43137"/>
                    </a:srgbClr>
                  </a:outerShdw>
                </a:effectLst>
              </a:rPr>
              <a:t>As a result of this lesson, you should be able to:</a:t>
            </a:r>
          </a:p>
          <a:p>
            <a:pPr marL="457200" indent="-457200" algn="l">
              <a:buFont typeface="Arial" pitchFamily="34" charset="0"/>
              <a:buChar char="•"/>
              <a:tabLst>
                <a:tab pos="914400" algn="l"/>
              </a:tabLst>
            </a:pPr>
            <a:r>
              <a:rPr lang="en-US" sz="2800" dirty="0">
                <a:solidFill>
                  <a:schemeClr val="tx1"/>
                </a:solidFill>
                <a:effectLst>
                  <a:outerShdw blurRad="38100" dist="38100" dir="2700000" algn="tl">
                    <a:srgbClr val="000000">
                      <a:alpha val="43137"/>
                    </a:srgbClr>
                  </a:outerShdw>
                </a:effectLst>
              </a:rPr>
              <a:t>Explain basic inspection procedures for an indoor range.</a:t>
            </a:r>
          </a:p>
          <a:p>
            <a:pPr marL="457200" indent="-457200" algn="l">
              <a:buFont typeface="Arial" pitchFamily="34" charset="0"/>
              <a:buChar char="•"/>
              <a:tabLst>
                <a:tab pos="914400" algn="l"/>
              </a:tabLst>
            </a:pPr>
            <a:r>
              <a:rPr lang="en-US" sz="2800" dirty="0">
                <a:solidFill>
                  <a:schemeClr val="tx1"/>
                </a:solidFill>
                <a:effectLst>
                  <a:outerShdw blurRad="38100" dist="38100" dir="2700000" algn="tl">
                    <a:srgbClr val="000000">
                      <a:alpha val="43137"/>
                    </a:srgbClr>
                  </a:outerShdw>
                </a:effectLst>
              </a:rPr>
              <a:t>Explain basic inspection procedures for an outdoor range. </a:t>
            </a:r>
          </a:p>
          <a:p>
            <a:pPr marL="457200" indent="-457200" algn="l">
              <a:buFont typeface="Arial" pitchFamily="34" charset="0"/>
              <a:buChar char="•"/>
              <a:tabLst>
                <a:tab pos="914400" algn="l"/>
              </a:tabLst>
            </a:pPr>
            <a:r>
              <a:rPr lang="en-US" sz="2800" dirty="0">
                <a:solidFill>
                  <a:schemeClr val="tx1"/>
                </a:solidFill>
                <a:effectLst>
                  <a:outerShdw blurRad="38100" dist="38100" dir="2700000" algn="tl">
                    <a:srgbClr val="000000">
                      <a:alpha val="43137"/>
                    </a:srgbClr>
                  </a:outerShdw>
                </a:effectLst>
              </a:rPr>
              <a:t>Explain four types of shooting range rules and how each type applies to the handling and use of guns. </a:t>
            </a:r>
          </a:p>
          <a:p>
            <a:pPr marL="457200" indent="-457200"/>
            <a:r>
              <a:rPr lang="en-US" sz="2800" dirty="0">
                <a:solidFill>
                  <a:srgbClr val="FF0000"/>
                </a:solidFill>
                <a:effectLst>
                  <a:outerShdw blurRad="38100" dist="38100" dir="2700000" algn="tl">
                    <a:srgbClr val="000000">
                      <a:alpha val="43137"/>
                    </a:srgbClr>
                  </a:outerShdw>
                </a:effectLst>
              </a:rPr>
              <a:t>What are your questions?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III-18</a:t>
            </a:r>
          </a:p>
        </p:txBody>
      </p:sp>
      <p:pic>
        <p:nvPicPr>
          <p:cNvPr id="12" name="Picture 11">
            <a:extLst>
              <a:ext uri="{FF2B5EF4-FFF2-40B4-BE49-F238E27FC236}">
                <a16:creationId xmlns:a16="http://schemas.microsoft.com/office/drawing/2014/main" id="{435B8D21-0A21-420A-9AEF-D95DCD2A9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EEF61963-B2B0-430B-BCA7-FCB679920E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BAF1557A-23D8-4384-8B9B-82B577B54C4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1CE7409C-C157-492C-AC04-F460D2A7F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extLst>
      <p:ext uri="{BB962C8B-B14F-4D97-AF65-F5344CB8AC3E}">
        <p14:creationId xmlns:p14="http://schemas.microsoft.com/office/powerpoint/2010/main" val="2850468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87978"/>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IV Preview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86100" y="1529239"/>
            <a:ext cx="8534400" cy="2591479"/>
          </a:xfrm>
        </p:spPr>
        <p:txBody>
          <a:bodyPr wrap="square">
            <a:spAutoFit/>
          </a:bodyPr>
          <a:lstStyle/>
          <a:p>
            <a:pPr marL="457200" indent="-457200" algn="l">
              <a:tabLst>
                <a:tab pos="914400" algn="l"/>
              </a:tabLst>
            </a:pPr>
            <a:r>
              <a:rPr lang="en-US" sz="2800" b="1" dirty="0">
                <a:solidFill>
                  <a:schemeClr val="tx1"/>
                </a:solidFill>
                <a:effectLst>
                  <a:outerShdw blurRad="38100" dist="38100" dir="2700000" algn="tl">
                    <a:srgbClr val="000000">
                      <a:alpha val="43137"/>
                    </a:srgbClr>
                  </a:outerShdw>
                </a:effectLst>
              </a:rPr>
              <a:t>Learning Objectives</a:t>
            </a:r>
            <a:r>
              <a:rPr lang="en-US" sz="2800" dirty="0">
                <a:solidFill>
                  <a:schemeClr val="tx1"/>
                </a:solidFill>
                <a:effectLst>
                  <a:outerShdw blurRad="38100" dist="38100" dir="2700000" algn="tl">
                    <a:srgbClr val="000000">
                      <a:alpha val="43137"/>
                    </a:srgbClr>
                  </a:outerShdw>
                </a:effectLst>
              </a:rPr>
              <a:t>:</a:t>
            </a:r>
          </a:p>
          <a:p>
            <a:pPr marL="457200" indent="-457200" algn="l">
              <a:tabLst>
                <a:tab pos="914400" algn="l"/>
              </a:tabLst>
            </a:pPr>
            <a:r>
              <a:rPr lang="en-US" sz="2800" dirty="0">
                <a:solidFill>
                  <a:schemeClr val="tx1"/>
                </a:solidFill>
                <a:effectLst>
                  <a:outerShdw blurRad="38100" dist="38100" dir="2700000" algn="tl">
                    <a:srgbClr val="000000">
                      <a:alpha val="43137"/>
                    </a:srgbClr>
                  </a:outerShdw>
                </a:effectLst>
              </a:rPr>
              <a:t>In Lesson IV; we will be introduced to the:</a:t>
            </a:r>
          </a:p>
          <a:p>
            <a:pPr marL="457200" indent="-457200" algn="l">
              <a:buFont typeface="Arial" pitchFamily="34" charset="0"/>
              <a:buChar char="•"/>
            </a:pPr>
            <a:r>
              <a:rPr lang="en-US" sz="2800" dirty="0">
                <a:solidFill>
                  <a:schemeClr val="tx1"/>
                </a:solidFill>
                <a:effectLst>
                  <a:outerShdw blurRad="38100" dist="38100" dir="2700000" algn="tl">
                    <a:srgbClr val="000000">
                      <a:alpha val="43137"/>
                    </a:srgbClr>
                  </a:outerShdw>
                </a:effectLst>
              </a:rPr>
              <a:t>Range Safety Briefing</a:t>
            </a:r>
          </a:p>
          <a:p>
            <a:pPr marL="457200" indent="-457200" algn="l">
              <a:buFont typeface="Arial" pitchFamily="34" charset="0"/>
              <a:buChar char="•"/>
            </a:pPr>
            <a:r>
              <a:rPr lang="en-US" sz="2800" dirty="0">
                <a:solidFill>
                  <a:schemeClr val="tx1"/>
                </a:solidFill>
                <a:effectLst>
                  <a:outerShdw blurRad="38100" dist="38100" dir="2700000" algn="tl">
                    <a:srgbClr val="000000">
                      <a:alpha val="43137"/>
                    </a:srgbClr>
                  </a:outerShdw>
                </a:effectLst>
              </a:rPr>
              <a:t>Range Safety Briefing Exercise</a:t>
            </a:r>
          </a:p>
          <a:p>
            <a:pPr marL="457200" indent="-457200"/>
            <a:r>
              <a:rPr lang="en-US" sz="2800" dirty="0">
                <a:solidFill>
                  <a:srgbClr val="FF0000"/>
                </a:solidFill>
                <a:effectLst>
                  <a:outerShdw blurRad="38100" dist="38100" dir="2700000" algn="tl">
                    <a:srgbClr val="000000">
                      <a:alpha val="43137"/>
                    </a:srgbClr>
                  </a:outerShdw>
                </a:effectLst>
              </a:rPr>
              <a:t>What are your questions?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III-19</a:t>
            </a:r>
          </a:p>
        </p:txBody>
      </p:sp>
      <p:pic>
        <p:nvPicPr>
          <p:cNvPr id="12" name="Picture 11">
            <a:extLst>
              <a:ext uri="{FF2B5EF4-FFF2-40B4-BE49-F238E27FC236}">
                <a16:creationId xmlns:a16="http://schemas.microsoft.com/office/drawing/2014/main" id="{435B8D21-0A21-420A-9AEF-D95DCD2A9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EEF61963-B2B0-430B-BCA7-FCB679920E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BAF1557A-23D8-4384-8B9B-82B577B54C4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III</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1CE7409C-C157-492C-AC04-F460D2A7F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extLst>
      <p:ext uri="{BB962C8B-B14F-4D97-AF65-F5344CB8AC3E}">
        <p14:creationId xmlns:p14="http://schemas.microsoft.com/office/powerpoint/2010/main" val="78675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632629"/>
            <a:ext cx="87630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Lesson IV: Range Safety Briefing</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200400" y="1600200"/>
            <a:ext cx="8534400" cy="2345257"/>
          </a:xfrm>
        </p:spPr>
        <p:txBody>
          <a:bodyPr wrap="square">
            <a:spAutoFit/>
          </a:bodyPr>
          <a:lstStyle/>
          <a:p>
            <a:pPr marL="571500" indent="-571500" algn="l"/>
            <a:r>
              <a:rPr lang="en-US" b="1" i="1" dirty="0">
                <a:solidFill>
                  <a:schemeClr val="tx1"/>
                </a:solidFill>
                <a:effectLst>
                  <a:outerShdw blurRad="38100" dist="38100" dir="2700000" algn="tl">
                    <a:srgbClr val="000000">
                      <a:alpha val="43137"/>
                    </a:srgbClr>
                  </a:outerShdw>
                </a:effectLst>
              </a:rPr>
              <a:t>Learning Objectives</a:t>
            </a:r>
            <a:r>
              <a:rPr lang="en-US" dirty="0">
                <a:solidFill>
                  <a:schemeClr val="tx1"/>
                </a:solidFill>
                <a:effectLst>
                  <a:outerShdw blurRad="38100" dist="38100" dir="2700000" algn="tl">
                    <a:srgbClr val="000000">
                      <a:alpha val="43137"/>
                    </a:srgbClr>
                  </a:outerShdw>
                </a:effectLst>
              </a:rPr>
              <a:t>:</a:t>
            </a:r>
            <a:r>
              <a:rPr lang="en-US" sz="3600" dirty="0">
                <a:solidFill>
                  <a:schemeClr val="tx1"/>
                </a:solidFill>
                <a:effectLst>
                  <a:outerShdw blurRad="38100" dist="38100" dir="2700000" algn="tl">
                    <a:srgbClr val="000000">
                      <a:alpha val="43137"/>
                    </a:srgbClr>
                  </a:outerShdw>
                </a:effectLst>
              </a:rPr>
              <a:t>  </a:t>
            </a:r>
          </a:p>
          <a:p>
            <a:pPr marL="571500" indent="-571500" algn="l"/>
            <a:r>
              <a:rPr lang="en-US" sz="2800" dirty="0">
                <a:solidFill>
                  <a:schemeClr val="tx1"/>
                </a:solidFill>
                <a:effectLst>
                  <a:outerShdw blurRad="38100" dist="38100" dir="2700000" algn="tl">
                    <a:srgbClr val="000000">
                      <a:alpha val="43137"/>
                    </a:srgbClr>
                  </a:outerShdw>
                </a:effectLst>
              </a:rPr>
              <a:t>Upon completion of this lesson, you should be able to:</a:t>
            </a:r>
          </a:p>
          <a:p>
            <a:pPr marL="571500" indent="-571500" algn="l">
              <a:buFont typeface="+mj-lt"/>
              <a:buAutoNum type="arabicPeriod"/>
            </a:pPr>
            <a:r>
              <a:rPr lang="en-US" sz="2800" dirty="0">
                <a:solidFill>
                  <a:schemeClr val="tx1"/>
                </a:solidFill>
                <a:effectLst>
                  <a:outerShdw blurRad="38100" dist="38100" dir="2700000" algn="tl">
                    <a:srgbClr val="000000">
                      <a:alpha val="43137"/>
                    </a:srgbClr>
                  </a:outerShdw>
                </a:effectLst>
              </a:rPr>
              <a:t>Explain the purpose of a range safety briefing</a:t>
            </a:r>
          </a:p>
          <a:p>
            <a:pPr marL="571500" indent="-571500" algn="l">
              <a:buFont typeface="+mj-lt"/>
              <a:buAutoNum type="arabicPeriod"/>
            </a:pPr>
            <a:r>
              <a:rPr lang="en-US" sz="2800" dirty="0">
                <a:solidFill>
                  <a:schemeClr val="tx1"/>
                </a:solidFill>
                <a:effectLst>
                  <a:outerShdw blurRad="38100" dist="38100" dir="2700000" algn="tl">
                    <a:srgbClr val="000000">
                      <a:alpha val="43137"/>
                    </a:srgbClr>
                  </a:outerShdw>
                </a:effectLst>
              </a:rPr>
              <a:t>Conduct a range safety briefing.</a:t>
            </a:r>
            <a:r>
              <a:rPr lang="en-US" sz="3600" dirty="0">
                <a:solidFill>
                  <a:schemeClr val="tx1"/>
                </a:solidFill>
                <a:effectLst>
                  <a:outerShdw blurRad="38100" dist="38100" dir="2700000" algn="tl">
                    <a:srgbClr val="000000">
                      <a:alpha val="43137"/>
                    </a:srgbClr>
                  </a:outerShdw>
                </a:effectLst>
              </a:rPr>
              <a:t> 			</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a:t>
            </a:r>
          </a:p>
        </p:txBody>
      </p:sp>
      <p:pic>
        <p:nvPicPr>
          <p:cNvPr id="12" name="Picture 11">
            <a:extLst>
              <a:ext uri="{FF2B5EF4-FFF2-40B4-BE49-F238E27FC236}">
                <a16:creationId xmlns:a16="http://schemas.microsoft.com/office/drawing/2014/main" id="{CF6EFB48-D7BD-408B-9E7F-899A38959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585980FF-9241-4DA8-815A-DD7A238B58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53C9FF08-A90F-4B7E-9385-4CCE4EEE6CF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6E6D35B8-F832-4DA0-A074-D82C0AB6E56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67155"/>
            <a:ext cx="87630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Range Safety Briefing</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086100" y="1609975"/>
            <a:ext cx="8534400" cy="3539430"/>
          </a:xfrm>
        </p:spPr>
        <p:txBody>
          <a:bodyPr wrap="square">
            <a:spAutoFit/>
          </a:bodyPr>
          <a:lstStyle/>
          <a:p>
            <a:pPr marL="457200" indent="-457200" algn="l">
              <a:buFont typeface="+mj-lt"/>
              <a:buAutoNum type="arabicPeriod"/>
            </a:pPr>
            <a:r>
              <a:rPr lang="en-US" sz="2800" dirty="0">
                <a:solidFill>
                  <a:schemeClr val="tx1"/>
                </a:solidFill>
                <a:effectLst>
                  <a:outerShdw blurRad="38100" dist="38100" dir="2700000" algn="tl">
                    <a:srgbClr val="000000">
                      <a:alpha val="43137"/>
                    </a:srgbClr>
                  </a:outerShdw>
                </a:effectLst>
              </a:rPr>
              <a:t>WHAT</a:t>
            </a:r>
          </a:p>
          <a:p>
            <a:pPr marL="914400"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Prepares shooters to safely and efficiently participate in shooting events.</a:t>
            </a:r>
          </a:p>
          <a:p>
            <a:pPr marL="457200" indent="-457200" algn="l">
              <a:buFont typeface="+mj-lt"/>
              <a:buAutoNum type="arabicPeriod"/>
            </a:pPr>
            <a:r>
              <a:rPr lang="en-US" sz="2800" dirty="0">
                <a:solidFill>
                  <a:schemeClr val="tx1"/>
                </a:solidFill>
                <a:effectLst>
                  <a:outerShdw blurRad="38100" dist="38100" dir="2700000" algn="tl">
                    <a:srgbClr val="000000">
                      <a:alpha val="43137"/>
                    </a:srgbClr>
                  </a:outerShdw>
                </a:effectLst>
              </a:rPr>
              <a:t>WHEN</a:t>
            </a:r>
          </a:p>
          <a:p>
            <a:pPr marL="914400"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Conducted immediately prior to event.</a:t>
            </a:r>
          </a:p>
          <a:p>
            <a:pPr marL="457200" indent="-457200" algn="l">
              <a:buFont typeface="+mj-lt"/>
              <a:buAutoNum type="arabicPeriod"/>
            </a:pPr>
            <a:r>
              <a:rPr lang="en-US" sz="2800" dirty="0">
                <a:solidFill>
                  <a:schemeClr val="tx1"/>
                </a:solidFill>
                <a:effectLst>
                  <a:outerShdw blurRad="38100" dist="38100" dir="2700000" algn="tl">
                    <a:srgbClr val="000000">
                      <a:alpha val="43137"/>
                    </a:srgbClr>
                  </a:outerShdw>
                </a:effectLst>
              </a:rPr>
              <a:t>WHERE</a:t>
            </a:r>
          </a:p>
          <a:p>
            <a:pPr marL="914400" lvl="1" indent="-457200" algn="l">
              <a:buFont typeface="+mj-lt"/>
              <a:buAutoNum type="alphaLcPeriod"/>
            </a:pPr>
            <a:r>
              <a:rPr lang="en-US" dirty="0">
                <a:solidFill>
                  <a:schemeClr val="tx1"/>
                </a:solidFill>
                <a:effectLst>
                  <a:outerShdw blurRad="38100" dist="38100" dir="2700000" algn="tl">
                    <a:srgbClr val="000000">
                      <a:alpha val="43137"/>
                    </a:srgbClr>
                  </a:outerShdw>
                </a:effectLst>
              </a:rPr>
              <a:t>Conducted within view of the range.</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IV-2</a:t>
            </a:r>
          </a:p>
        </p:txBody>
      </p:sp>
      <p:pic>
        <p:nvPicPr>
          <p:cNvPr id="12" name="Picture 11">
            <a:extLst>
              <a:ext uri="{FF2B5EF4-FFF2-40B4-BE49-F238E27FC236}">
                <a16:creationId xmlns:a16="http://schemas.microsoft.com/office/drawing/2014/main" id="{1E8E159E-BC24-4E48-8A9A-B10EDFB69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894E1047-C823-475B-B7F4-B8841BAD70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3CC7FEF9-8FDB-4EE5-AD2C-495A7F6F1620}"/>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ECA04249-91B5-42CC-8B45-70E2243AD6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67155"/>
            <a:ext cx="87630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Range Safety Briefing Topics</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4395787" y="1585418"/>
            <a:ext cx="6934200" cy="3687163"/>
          </a:xfrm>
        </p:spPr>
        <p:txBody>
          <a:bodyPr wrap="square">
            <a:spAutoFit/>
          </a:bodyPr>
          <a:lstStyle/>
          <a:p>
            <a:pPr marL="571500" indent="-571500" algn="l"/>
            <a:r>
              <a:rPr lang="en-US" dirty="0">
                <a:solidFill>
                  <a:schemeClr val="tx1"/>
                </a:solidFill>
                <a:effectLst>
                  <a:outerShdw blurRad="38100" dist="38100" dir="2700000" algn="tl">
                    <a:srgbClr val="000000">
                      <a:alpha val="43137"/>
                    </a:srgbClr>
                  </a:outerShdw>
                </a:effectLst>
              </a:rPr>
              <a:t>Standard Range Safety Briefing Steps</a:t>
            </a:r>
          </a:p>
          <a:p>
            <a:pPr marL="571500" indent="-571500" algn="l">
              <a:buFont typeface="+mj-lt"/>
              <a:buAutoNum type="arabicPeriod"/>
            </a:pPr>
            <a:r>
              <a:rPr lang="en-US" sz="2800" dirty="0">
                <a:solidFill>
                  <a:schemeClr val="tx1"/>
                </a:solidFill>
                <a:effectLst>
                  <a:outerShdw blurRad="38100" dist="38100" dir="2700000" algn="tl">
                    <a:srgbClr val="000000">
                      <a:alpha val="43137"/>
                    </a:srgbClr>
                  </a:outerShdw>
                </a:effectLst>
              </a:rPr>
              <a:t>Purpose of the Shooting Event</a:t>
            </a:r>
          </a:p>
          <a:p>
            <a:pPr marL="571500" indent="-571500" algn="l">
              <a:buFont typeface="+mj-lt"/>
              <a:buAutoNum type="arabicPeriod"/>
            </a:pPr>
            <a:r>
              <a:rPr lang="en-US" sz="2800" dirty="0">
                <a:solidFill>
                  <a:schemeClr val="tx1"/>
                </a:solidFill>
                <a:effectLst>
                  <a:outerShdw blurRad="38100" dist="38100" dir="2700000" algn="tl">
                    <a:srgbClr val="000000">
                      <a:alpha val="43137"/>
                    </a:srgbClr>
                  </a:outerShdw>
                </a:effectLst>
              </a:rPr>
              <a:t>Range Layout and Limits</a:t>
            </a:r>
          </a:p>
          <a:p>
            <a:pPr marL="571500" indent="-571500" algn="l">
              <a:buFont typeface="+mj-lt"/>
              <a:buAutoNum type="arabicPeriod"/>
            </a:pPr>
            <a:r>
              <a:rPr lang="en-US" sz="2800" dirty="0">
                <a:solidFill>
                  <a:schemeClr val="tx1"/>
                </a:solidFill>
                <a:effectLst>
                  <a:outerShdw blurRad="38100" dist="38100" dir="2700000" algn="tl">
                    <a:srgbClr val="000000">
                      <a:alpha val="43137"/>
                    </a:srgbClr>
                  </a:outerShdw>
                </a:effectLst>
              </a:rPr>
              <a:t>Range Safety Rules</a:t>
            </a:r>
          </a:p>
          <a:p>
            <a:pPr marL="571500" indent="-571500" algn="l">
              <a:buFont typeface="+mj-lt"/>
              <a:buAutoNum type="arabicPeriod"/>
            </a:pPr>
            <a:r>
              <a:rPr lang="en-US" sz="2800" dirty="0">
                <a:solidFill>
                  <a:schemeClr val="tx1"/>
                </a:solidFill>
                <a:effectLst>
                  <a:outerShdw blurRad="38100" dist="38100" dir="2700000" algn="tl">
                    <a:srgbClr val="000000">
                      <a:alpha val="43137"/>
                    </a:srgbClr>
                  </a:outerShdw>
                </a:effectLst>
              </a:rPr>
              <a:t>Firing Line Commands</a:t>
            </a:r>
          </a:p>
          <a:p>
            <a:pPr marL="571500" indent="-571500" algn="l">
              <a:buFont typeface="+mj-lt"/>
              <a:buAutoNum type="arabicPeriod"/>
            </a:pPr>
            <a:r>
              <a:rPr lang="en-US" sz="2800" dirty="0">
                <a:solidFill>
                  <a:schemeClr val="tx1"/>
                </a:solidFill>
                <a:effectLst>
                  <a:outerShdw blurRad="38100" dist="38100" dir="2700000" algn="tl">
                    <a:srgbClr val="000000">
                      <a:alpha val="43137"/>
                    </a:srgbClr>
                  </a:outerShdw>
                </a:effectLst>
              </a:rPr>
              <a:t>Emergency Procedures</a:t>
            </a:r>
          </a:p>
          <a:p>
            <a:pPr marL="571500" indent="-571500" algn="l"/>
            <a:endParaRPr lang="en-US" sz="2800" dirty="0">
              <a:solidFill>
                <a:schemeClr val="tx1"/>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IV-3</a:t>
            </a:r>
          </a:p>
        </p:txBody>
      </p:sp>
      <p:pic>
        <p:nvPicPr>
          <p:cNvPr id="12" name="Picture 11">
            <a:extLst>
              <a:ext uri="{FF2B5EF4-FFF2-40B4-BE49-F238E27FC236}">
                <a16:creationId xmlns:a16="http://schemas.microsoft.com/office/drawing/2014/main" id="{C8300D56-7909-46A8-B2C6-B62EFCA89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30C22973-6CD6-40C2-BB6B-25BB33BEAD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82AE188B-B5DD-4D70-A08D-3330B1CA863E}"/>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1852B098-6A8E-48E3-98E6-091EC08978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67155"/>
            <a:ext cx="87630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Step 1: Purpose of the Shooting Event</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971800" y="1573107"/>
            <a:ext cx="8534400" cy="3711785"/>
          </a:xfrm>
        </p:spPr>
        <p:txBody>
          <a:bodyPr wrap="square">
            <a:spAutoFit/>
          </a:bodyPr>
          <a:lstStyle/>
          <a:p>
            <a:pPr marL="457200" indent="-45720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Introduce yourself and staff.</a:t>
            </a:r>
          </a:p>
          <a:p>
            <a:pPr marL="457200" indent="-45720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Inform all shooters of what occurs (purpose) during live fire.</a:t>
            </a:r>
          </a:p>
          <a:p>
            <a:pPr marL="457200" indent="-45720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Examples:</a:t>
            </a:r>
          </a:p>
          <a:p>
            <a:pPr marL="914400" lvl="1" indent="-457200" algn="l">
              <a:lnSpc>
                <a:spcPct val="90000"/>
              </a:lnSpc>
              <a:buFont typeface="+mj-lt"/>
              <a:buAutoNum type="alphaLcPeriod"/>
            </a:pPr>
            <a:r>
              <a:rPr lang="en-US" dirty="0">
                <a:solidFill>
                  <a:schemeClr val="tx1"/>
                </a:solidFill>
                <a:effectLst>
                  <a:outerShdw blurRad="38100" dist="38100" dir="2700000" algn="tl">
                    <a:srgbClr val="000000">
                      <a:alpha val="43137"/>
                    </a:srgbClr>
                  </a:outerShdw>
                </a:effectLst>
              </a:rPr>
              <a:t>Open shooting (recreation)</a:t>
            </a:r>
          </a:p>
          <a:p>
            <a:pPr marL="914400" lvl="1" indent="-457200" algn="l">
              <a:lnSpc>
                <a:spcPct val="90000"/>
              </a:lnSpc>
              <a:buFont typeface="+mj-lt"/>
              <a:buAutoNum type="alphaLcPeriod"/>
            </a:pPr>
            <a:r>
              <a:rPr lang="en-US" dirty="0">
                <a:solidFill>
                  <a:schemeClr val="tx1"/>
                </a:solidFill>
                <a:effectLst>
                  <a:outerShdw blurRad="38100" dist="38100" dir="2700000" algn="tl">
                    <a:srgbClr val="000000">
                      <a:alpha val="43137"/>
                    </a:srgbClr>
                  </a:outerShdw>
                </a:effectLst>
              </a:rPr>
              <a:t>Zeroing guns</a:t>
            </a:r>
          </a:p>
          <a:p>
            <a:pPr marL="914400" lvl="1" indent="-457200" algn="l">
              <a:lnSpc>
                <a:spcPct val="90000"/>
              </a:lnSpc>
              <a:buFont typeface="+mj-lt"/>
              <a:buAutoNum type="alphaLcPeriod"/>
            </a:pPr>
            <a:r>
              <a:rPr lang="en-US" dirty="0">
                <a:solidFill>
                  <a:schemeClr val="tx1"/>
                </a:solidFill>
                <a:effectLst>
                  <a:outerShdw blurRad="38100" dist="38100" dir="2700000" algn="tl">
                    <a:srgbClr val="000000">
                      <a:alpha val="43137"/>
                    </a:srgbClr>
                  </a:outerShdw>
                </a:effectLst>
              </a:rPr>
              <a:t>Match </a:t>
            </a:r>
          </a:p>
          <a:p>
            <a:pPr marL="914400" lvl="1" indent="-457200" algn="l">
              <a:lnSpc>
                <a:spcPct val="90000"/>
              </a:lnSpc>
              <a:buFont typeface="+mj-lt"/>
              <a:buAutoNum type="alphaLcPeriod"/>
            </a:pPr>
            <a:r>
              <a:rPr lang="en-US" dirty="0">
                <a:solidFill>
                  <a:schemeClr val="tx1"/>
                </a:solidFill>
                <a:effectLst>
                  <a:outerShdw blurRad="38100" dist="38100" dir="2700000" algn="tl">
                    <a:srgbClr val="000000">
                      <a:alpha val="43137"/>
                    </a:srgbClr>
                  </a:outerShdw>
                </a:effectLst>
              </a:rPr>
              <a:t>Training session</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IV-4</a:t>
            </a:r>
          </a:p>
        </p:txBody>
      </p:sp>
      <p:pic>
        <p:nvPicPr>
          <p:cNvPr id="12" name="Picture 11">
            <a:extLst>
              <a:ext uri="{FF2B5EF4-FFF2-40B4-BE49-F238E27FC236}">
                <a16:creationId xmlns:a16="http://schemas.microsoft.com/office/drawing/2014/main" id="{7FE49FE0-973E-4F8E-BDD4-D09C4DF9A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DEF15190-4F1B-408D-B912-48C0D7D2F8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29151657-2923-49EF-B8C1-4DB067883A2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C2B45E07-2DEE-4039-82C5-CF2798C3EEC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04801"/>
            <a:ext cx="7619999"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Step 2: Range Layout &amp; Limits - Indoor</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IV-5</a:t>
            </a:r>
          </a:p>
        </p:txBody>
      </p:sp>
      <p:pic>
        <p:nvPicPr>
          <p:cNvPr id="45" name="Picture 44" descr="Indoor_Range_Layout.jpg"/>
          <p:cNvPicPr>
            <a:picLocks noChangeAspect="1"/>
          </p:cNvPicPr>
          <p:nvPr/>
        </p:nvPicPr>
        <p:blipFill>
          <a:blip r:embed="rId3" cstate="print"/>
          <a:stretch>
            <a:fillRect/>
          </a:stretch>
        </p:blipFill>
        <p:spPr>
          <a:xfrm>
            <a:off x="3045573" y="914401"/>
            <a:ext cx="6708027" cy="5181599"/>
          </a:xfrm>
          <a:prstGeom prst="rect">
            <a:avLst/>
          </a:prstGeom>
        </p:spPr>
      </p:pic>
      <p:pic>
        <p:nvPicPr>
          <p:cNvPr id="12" name="Picture 11">
            <a:extLst>
              <a:ext uri="{FF2B5EF4-FFF2-40B4-BE49-F238E27FC236}">
                <a16:creationId xmlns:a16="http://schemas.microsoft.com/office/drawing/2014/main" id="{B35F51DD-5FD1-4A36-8F75-A2C008156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0B5A7E3A-79C9-4AD8-8010-9E08CE2FBF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80EDDD45-D7F6-430A-BF49-24C304486AB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C137C75F-0D6B-4CE8-B191-A9B97CB389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449759"/>
            <a:ext cx="7772400" cy="769441"/>
          </a:xfrm>
        </p:spPr>
        <p:txBody>
          <a:bodyPr>
            <a:spAutoFit/>
          </a:bodyPr>
          <a:lstStyle/>
          <a:p>
            <a:r>
              <a:rPr lang="en-US" b="1" dirty="0">
                <a:solidFill>
                  <a:srgbClr val="FF0000"/>
                </a:solidFill>
                <a:effectLst>
                  <a:outerShdw blurRad="38100" dist="38100" dir="2700000" algn="tl">
                    <a:srgbClr val="000000">
                      <a:alpha val="43137"/>
                    </a:srgbClr>
                  </a:outerShdw>
                </a:effectLst>
                <a:latin typeface="+mn-lt"/>
              </a:rPr>
              <a:t>Student Introductions</a:t>
            </a:r>
          </a:p>
        </p:txBody>
      </p:sp>
      <p:sp>
        <p:nvSpPr>
          <p:cNvPr id="3" name="Subtitle 2"/>
          <p:cNvSpPr>
            <a:spLocks noGrp="1"/>
          </p:cNvSpPr>
          <p:nvPr>
            <p:ph type="subTitle" idx="1"/>
          </p:nvPr>
        </p:nvSpPr>
        <p:spPr>
          <a:xfrm>
            <a:off x="3124200" y="1219200"/>
            <a:ext cx="8458200" cy="5066002"/>
          </a:xfrm>
        </p:spPr>
        <p:txBody>
          <a:bodyPr wrap="square">
            <a:spAutoFit/>
          </a:bodyPr>
          <a:lstStyle/>
          <a:p>
            <a:pPr marL="457200" indent="-457200" algn="l"/>
            <a:r>
              <a:rPr lang="en-US" sz="2800" dirty="0">
                <a:solidFill>
                  <a:schemeClr val="tx1"/>
                </a:solidFill>
                <a:effectLst>
                  <a:outerShdw blurRad="38100" dist="38100" dir="2700000" algn="tl">
                    <a:srgbClr val="000000">
                      <a:alpha val="43137"/>
                    </a:srgbClr>
                  </a:outerShdw>
                </a:effectLst>
              </a:rPr>
              <a:t>Student Introductions to Include: </a:t>
            </a:r>
          </a:p>
          <a:p>
            <a:pPr marL="914400" lvl="1" indent="-342900" algn="l">
              <a:buFont typeface="Wingdings" pitchFamily="2" charset="2"/>
              <a:buChar char="Ø"/>
            </a:pPr>
            <a:r>
              <a:rPr lang="en-US" dirty="0">
                <a:solidFill>
                  <a:schemeClr val="tx1"/>
                </a:solidFill>
                <a:effectLst>
                  <a:outerShdw blurRad="38100" dist="38100" dir="2700000" algn="tl">
                    <a:srgbClr val="000000">
                      <a:alpha val="43137"/>
                    </a:srgbClr>
                  </a:outerShdw>
                </a:effectLst>
              </a:rPr>
              <a:t>Full Name</a:t>
            </a:r>
          </a:p>
          <a:p>
            <a:pPr marL="914400" lvl="1" indent="-342900" algn="l">
              <a:buFont typeface="Wingdings" pitchFamily="2" charset="2"/>
              <a:buChar char="Ø"/>
            </a:pPr>
            <a:r>
              <a:rPr lang="en-US" dirty="0">
                <a:solidFill>
                  <a:schemeClr val="tx1"/>
                </a:solidFill>
                <a:effectLst>
                  <a:outerShdw blurRad="38100" dist="38100" dir="2700000" algn="tl">
                    <a:srgbClr val="000000">
                      <a:alpha val="43137"/>
                    </a:srgbClr>
                  </a:outerShdw>
                </a:effectLst>
              </a:rPr>
              <a:t>Experience in Shooting, Training, and Range Supervision</a:t>
            </a:r>
          </a:p>
          <a:p>
            <a:pPr marL="914400" lvl="1" indent="-342900" algn="l">
              <a:buFont typeface="Wingdings" pitchFamily="2" charset="2"/>
              <a:buChar char="Ø"/>
            </a:pPr>
            <a:r>
              <a:rPr lang="en-US" dirty="0">
                <a:solidFill>
                  <a:schemeClr val="tx1"/>
                </a:solidFill>
                <a:effectLst>
                  <a:outerShdw blurRad="38100" dist="38100" dir="2700000" algn="tl">
                    <a:srgbClr val="000000">
                      <a:alpha val="43137"/>
                    </a:srgbClr>
                  </a:outerShdw>
                </a:effectLst>
              </a:rPr>
              <a:t>NRA Involvement</a:t>
            </a:r>
          </a:p>
          <a:p>
            <a:pPr marL="914400" lvl="1" indent="-342900" algn="l">
              <a:buFont typeface="Wingdings" pitchFamily="2" charset="2"/>
              <a:buChar char="Ø"/>
            </a:pPr>
            <a:r>
              <a:rPr lang="en-US" dirty="0">
                <a:solidFill>
                  <a:schemeClr val="tx1"/>
                </a:solidFill>
                <a:effectLst>
                  <a:outerShdw blurRad="38100" dist="38100" dir="2700000" algn="tl">
                    <a:srgbClr val="000000">
                      <a:alpha val="43137"/>
                    </a:srgbClr>
                  </a:outerShdw>
                </a:effectLst>
              </a:rPr>
              <a:t>Occupation</a:t>
            </a:r>
          </a:p>
          <a:p>
            <a:pPr marL="914400" lvl="1" indent="-342900" algn="l">
              <a:buFont typeface="Wingdings" pitchFamily="2" charset="2"/>
              <a:buChar char="Ø"/>
            </a:pPr>
            <a:r>
              <a:rPr lang="en-US" dirty="0">
                <a:solidFill>
                  <a:schemeClr val="tx1"/>
                </a:solidFill>
                <a:effectLst>
                  <a:outerShdw blurRad="38100" dist="38100" dir="2700000" algn="tl">
                    <a:srgbClr val="000000">
                      <a:alpha val="43137"/>
                    </a:srgbClr>
                  </a:outerShdw>
                </a:effectLst>
              </a:rPr>
              <a:t>How you intend to use this certification</a:t>
            </a:r>
          </a:p>
          <a:p>
            <a:r>
              <a:rPr lang="en-US" sz="2400" dirty="0">
                <a:solidFill>
                  <a:schemeClr val="tx1"/>
                </a:solidFill>
                <a:effectLst>
                  <a:outerShdw blurRad="38100" dist="38100" dir="2700000" algn="tl">
                    <a:srgbClr val="000000">
                      <a:alpha val="43137"/>
                    </a:srgbClr>
                  </a:outerShdw>
                </a:effectLst>
              </a:rPr>
              <a:t>PRACTICAL EXERCISE:  </a:t>
            </a:r>
          </a:p>
          <a:p>
            <a:r>
              <a:rPr lang="en-US" sz="2400" dirty="0">
                <a:solidFill>
                  <a:schemeClr val="tx1"/>
                </a:solidFill>
                <a:effectLst>
                  <a:outerShdw blurRad="38100" dist="38100" dir="2700000" algn="tl">
                    <a:srgbClr val="000000">
                      <a:alpha val="43137"/>
                    </a:srgbClr>
                  </a:outerShdw>
                </a:effectLst>
              </a:rPr>
              <a:t>PREPARATION TIME: 5 MINUTES</a:t>
            </a:r>
          </a:p>
          <a:p>
            <a:r>
              <a:rPr lang="en-US" sz="2400" dirty="0">
                <a:solidFill>
                  <a:schemeClr val="tx1"/>
                </a:solidFill>
                <a:effectLst>
                  <a:outerShdw blurRad="38100" dist="38100" dir="2700000" algn="tl">
                    <a:srgbClr val="000000">
                      <a:alpha val="43137"/>
                    </a:srgbClr>
                  </a:outerShdw>
                </a:effectLst>
              </a:rPr>
              <a:t>PRESENTATION TIME:  1 MINUTE</a:t>
            </a:r>
            <a:r>
              <a:rPr lang="en-US" sz="2800" dirty="0">
                <a:solidFill>
                  <a:schemeClr val="tx1"/>
                </a:solidFill>
                <a:effectLst>
                  <a:outerShdw blurRad="38100" dist="38100" dir="2700000" algn="tl">
                    <a:srgbClr val="000000">
                      <a:alpha val="43137"/>
                    </a:srgbClr>
                  </a:outerShdw>
                </a:effectLst>
              </a:rPr>
              <a:t>	</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I-2</a:t>
            </a:r>
          </a:p>
        </p:txBody>
      </p:sp>
      <p:pic>
        <p:nvPicPr>
          <p:cNvPr id="12" name="Picture 11">
            <a:extLst>
              <a:ext uri="{FF2B5EF4-FFF2-40B4-BE49-F238E27FC236}">
                <a16:creationId xmlns:a16="http://schemas.microsoft.com/office/drawing/2014/main" id="{3586904E-5347-4160-8E6C-C1C8F3935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C446E6CC-C0E7-4ADE-ADB3-FFAFA372EF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DDA7E688-0794-4A56-A426-EB261404E662}"/>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71586BD9-2363-49E2-8C60-FDE368C9432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04801"/>
            <a:ext cx="79248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Step 2: Range Layout &amp; Limits - Outdoor</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39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IV-6</a:t>
            </a:r>
          </a:p>
        </p:txBody>
      </p:sp>
      <p:pic>
        <p:nvPicPr>
          <p:cNvPr id="9" name="Picture 8" descr="Outdoor_Range_Layout.jpg"/>
          <p:cNvPicPr>
            <a:picLocks noChangeAspect="1"/>
          </p:cNvPicPr>
          <p:nvPr/>
        </p:nvPicPr>
        <p:blipFill>
          <a:blip r:embed="rId3" cstate="print"/>
          <a:stretch>
            <a:fillRect/>
          </a:stretch>
        </p:blipFill>
        <p:spPr>
          <a:xfrm>
            <a:off x="2667001" y="1066800"/>
            <a:ext cx="7025173" cy="4953000"/>
          </a:xfrm>
          <a:prstGeom prst="rect">
            <a:avLst/>
          </a:prstGeom>
        </p:spPr>
      </p:pic>
      <p:pic>
        <p:nvPicPr>
          <p:cNvPr id="13" name="Picture 12">
            <a:extLst>
              <a:ext uri="{FF2B5EF4-FFF2-40B4-BE49-F238E27FC236}">
                <a16:creationId xmlns:a16="http://schemas.microsoft.com/office/drawing/2014/main" id="{4FC2875A-DA28-419E-A672-E1A220CFFD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31924DB2-55E4-4EBA-8FBD-33ACBAD9369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6" name="TextBox 15">
            <a:extLst>
              <a:ext uri="{FF2B5EF4-FFF2-40B4-BE49-F238E27FC236}">
                <a16:creationId xmlns:a16="http://schemas.microsoft.com/office/drawing/2014/main" id="{989E6DC8-BBAB-446A-B60C-336066735620}"/>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7" name="Picture 16">
            <a:extLst>
              <a:ext uri="{FF2B5EF4-FFF2-40B4-BE49-F238E27FC236}">
                <a16:creationId xmlns:a16="http://schemas.microsoft.com/office/drawing/2014/main" id="{BA74EA10-5FDA-4BF9-8B74-CD18AB53B2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1"/>
            <a:ext cx="83820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Step 2: Range Layout &amp; Limits - Outdoor</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IV-7</a:t>
            </a:r>
          </a:p>
        </p:txBody>
      </p:sp>
      <p:pic>
        <p:nvPicPr>
          <p:cNvPr id="50" name="Picture 49" descr="Outdoor_Skeet_Trap_Range_Layout.jpg"/>
          <p:cNvPicPr>
            <a:picLocks noChangeAspect="1"/>
          </p:cNvPicPr>
          <p:nvPr/>
        </p:nvPicPr>
        <p:blipFill>
          <a:blip r:embed="rId3" cstate="print"/>
          <a:stretch>
            <a:fillRect/>
          </a:stretch>
        </p:blipFill>
        <p:spPr>
          <a:xfrm>
            <a:off x="3429000" y="914401"/>
            <a:ext cx="5991138" cy="5182810"/>
          </a:xfrm>
          <a:prstGeom prst="rect">
            <a:avLst/>
          </a:prstGeom>
        </p:spPr>
      </p:pic>
      <p:pic>
        <p:nvPicPr>
          <p:cNvPr id="12" name="Picture 11">
            <a:extLst>
              <a:ext uri="{FF2B5EF4-FFF2-40B4-BE49-F238E27FC236}">
                <a16:creationId xmlns:a16="http://schemas.microsoft.com/office/drawing/2014/main" id="{7F5E1B3E-C68F-4EEA-8B4F-513232107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FB699B34-D1E2-494A-94FA-828444541FD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7906ACE1-D22B-4329-BF79-FDEB7A99B11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797AA5AD-DB30-4641-8484-A49B56EA7C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567155"/>
            <a:ext cx="87630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Step 3: Range Safety Rules</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IV-8</a:t>
            </a:r>
          </a:p>
        </p:txBody>
      </p:sp>
      <p:sp>
        <p:nvSpPr>
          <p:cNvPr id="12" name="TextBox 11"/>
          <p:cNvSpPr txBox="1"/>
          <p:nvPr/>
        </p:nvSpPr>
        <p:spPr>
          <a:xfrm>
            <a:off x="2971800" y="1516311"/>
            <a:ext cx="8382000" cy="3539430"/>
          </a:xfrm>
          <a:prstGeom prst="rect">
            <a:avLst/>
          </a:prstGeom>
          <a:noFill/>
        </p:spPr>
        <p:txBody>
          <a:bodyPr wrap="square" rtlCol="0">
            <a:spAutoFit/>
          </a:bodyPr>
          <a:lstStyle/>
          <a:p>
            <a:pPr marL="457200" indent="-457200"/>
            <a:r>
              <a:rPr lang="en-US" sz="2800" dirty="0">
                <a:effectLst>
                  <a:outerShdw blurRad="38100" dist="38100" dir="2700000" algn="tl">
                    <a:srgbClr val="000000">
                      <a:alpha val="43137"/>
                    </a:srgbClr>
                  </a:outerShdw>
                </a:effectLst>
              </a:rPr>
              <a:t>Range SOP guide the RSOs and state all “must know” information.</a:t>
            </a:r>
          </a:p>
          <a:p>
            <a:pPr marL="457200" indent="-457200">
              <a:buFont typeface="+mj-lt"/>
              <a:buAutoNum type="arabicPeriod"/>
            </a:pPr>
            <a:r>
              <a:rPr lang="en-US" sz="2800" dirty="0">
                <a:effectLst>
                  <a:outerShdw blurRad="38100" dist="38100" dir="2700000" algn="tl">
                    <a:srgbClr val="000000">
                      <a:alpha val="43137"/>
                    </a:srgbClr>
                  </a:outerShdw>
                </a:effectLst>
              </a:rPr>
              <a:t>NRA </a:t>
            </a:r>
            <a:r>
              <a:rPr lang="en-US" sz="2800" u="sng" dirty="0">
                <a:effectLst>
                  <a:outerShdw blurRad="38100" dist="38100" dir="2700000" algn="tl">
                    <a:srgbClr val="000000">
                      <a:alpha val="43137"/>
                    </a:srgbClr>
                  </a:outerShdw>
                </a:effectLst>
              </a:rPr>
              <a:t>Gun Safety </a:t>
            </a:r>
            <a:r>
              <a:rPr lang="en-US" sz="2800" dirty="0">
                <a:effectLst>
                  <a:outerShdw blurRad="38100" dist="38100" dir="2700000" algn="tl">
                    <a:srgbClr val="000000">
                      <a:alpha val="43137"/>
                    </a:srgbClr>
                  </a:outerShdw>
                </a:effectLst>
              </a:rPr>
              <a:t>Rules</a:t>
            </a:r>
          </a:p>
          <a:p>
            <a:pPr marL="914400" lvl="1" indent="-457200">
              <a:buFont typeface="+mj-lt"/>
              <a:buAutoNum type="alphaLcPeriod"/>
            </a:pPr>
            <a:r>
              <a:rPr lang="en-US" sz="2800" dirty="0">
                <a:effectLst>
                  <a:outerShdw blurRad="38100" dist="38100" dir="2700000" algn="tl">
                    <a:srgbClr val="000000">
                      <a:alpha val="43137"/>
                    </a:srgbClr>
                  </a:outerShdw>
                </a:effectLst>
              </a:rPr>
              <a:t>Three Fundamental Rules for Safe Gun Handling</a:t>
            </a:r>
          </a:p>
          <a:p>
            <a:pPr marL="914400" lvl="1" indent="-457200">
              <a:buFont typeface="+mj-lt"/>
              <a:buAutoNum type="alphaLcPeriod"/>
            </a:pPr>
            <a:r>
              <a:rPr lang="en-US" sz="2800" dirty="0">
                <a:effectLst>
                  <a:outerShdw blurRad="38100" dist="38100" dir="2700000" algn="tl">
                    <a:srgbClr val="000000">
                      <a:alpha val="43137"/>
                    </a:srgbClr>
                  </a:outerShdw>
                </a:effectLst>
              </a:rPr>
              <a:t>Eight Rules for Using or Storing a Gun</a:t>
            </a:r>
          </a:p>
          <a:p>
            <a:pPr marL="457200" indent="-457200">
              <a:buFont typeface="+mj-lt"/>
              <a:buAutoNum type="arabicPeriod"/>
            </a:pPr>
            <a:r>
              <a:rPr lang="en-US" sz="2800" u="sng" dirty="0">
                <a:effectLst>
                  <a:outerShdw blurRad="38100" dist="38100" dir="2700000" algn="tl">
                    <a:srgbClr val="000000">
                      <a:alpha val="43137"/>
                    </a:srgbClr>
                  </a:outerShdw>
                </a:effectLst>
              </a:rPr>
              <a:t>General</a:t>
            </a:r>
            <a:r>
              <a:rPr lang="en-US" sz="2800" dirty="0">
                <a:effectLst>
                  <a:outerShdw blurRad="38100" dist="38100" dir="2700000" algn="tl">
                    <a:srgbClr val="000000">
                      <a:alpha val="43137"/>
                    </a:srgbClr>
                  </a:outerShdw>
                </a:effectLst>
              </a:rPr>
              <a:t> Range Rules</a:t>
            </a:r>
          </a:p>
          <a:p>
            <a:pPr marL="457200" indent="-457200">
              <a:buFont typeface="+mj-lt"/>
              <a:buAutoNum type="arabicPeriod"/>
            </a:pPr>
            <a:r>
              <a:rPr lang="en-US" sz="2800" u="sng" dirty="0">
                <a:effectLst>
                  <a:outerShdw blurRad="38100" dist="38100" dir="2700000" algn="tl">
                    <a:srgbClr val="000000">
                      <a:alpha val="43137"/>
                    </a:srgbClr>
                  </a:outerShdw>
                </a:effectLst>
              </a:rPr>
              <a:t>Site-Specific </a:t>
            </a:r>
            <a:r>
              <a:rPr lang="en-US" sz="2800" dirty="0">
                <a:effectLst>
                  <a:outerShdw blurRad="38100" dist="38100" dir="2700000" algn="tl">
                    <a:srgbClr val="000000">
                      <a:alpha val="43137"/>
                    </a:srgbClr>
                  </a:outerShdw>
                </a:effectLst>
              </a:rPr>
              <a:t>Range Rules</a:t>
            </a:r>
          </a:p>
          <a:p>
            <a:pPr marL="457200" indent="-457200">
              <a:buFont typeface="+mj-lt"/>
              <a:buAutoNum type="arabicPeriod"/>
            </a:pPr>
            <a:r>
              <a:rPr lang="en-US" sz="2800" u="sng" dirty="0">
                <a:effectLst>
                  <a:outerShdw blurRad="38100" dist="38100" dir="2700000" algn="tl">
                    <a:srgbClr val="000000">
                      <a:alpha val="43137"/>
                    </a:srgbClr>
                  </a:outerShdw>
                </a:effectLst>
              </a:rPr>
              <a:t>Administrative</a:t>
            </a:r>
            <a:r>
              <a:rPr lang="en-US" sz="2800" dirty="0">
                <a:effectLst>
                  <a:outerShdw blurRad="38100" dist="38100" dir="2700000" algn="tl">
                    <a:srgbClr val="000000">
                      <a:alpha val="43137"/>
                    </a:srgbClr>
                  </a:outerShdw>
                </a:effectLst>
              </a:rPr>
              <a:t> Rules</a:t>
            </a:r>
          </a:p>
        </p:txBody>
      </p:sp>
      <p:pic>
        <p:nvPicPr>
          <p:cNvPr id="13" name="Picture 12">
            <a:extLst>
              <a:ext uri="{FF2B5EF4-FFF2-40B4-BE49-F238E27FC236}">
                <a16:creationId xmlns:a16="http://schemas.microsoft.com/office/drawing/2014/main" id="{5F913D22-AF0A-4538-A8C4-6A91E1D40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53A98C1E-2151-48DC-BEBC-99A8C17D5E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2066EC91-6030-4C49-9219-5CDC8C659AF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337F89FD-4D26-49BA-BF0F-45FBCB694B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567155"/>
            <a:ext cx="8763000" cy="646331"/>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Step 4: Firing Line Commands</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IV-9</a:t>
            </a:r>
          </a:p>
        </p:txBody>
      </p:sp>
      <p:sp>
        <p:nvSpPr>
          <p:cNvPr id="12" name="TextBox 11"/>
          <p:cNvSpPr txBox="1"/>
          <p:nvPr/>
        </p:nvSpPr>
        <p:spPr>
          <a:xfrm>
            <a:off x="3048000" y="1828800"/>
            <a:ext cx="8382000" cy="2677656"/>
          </a:xfrm>
          <a:prstGeom prst="rect">
            <a:avLst/>
          </a:prstGeom>
          <a:noFill/>
        </p:spPr>
        <p:txBody>
          <a:bodyPr wrap="square" rtlCol="0">
            <a:spAutoFit/>
          </a:bodyPr>
          <a:lstStyle/>
          <a:p>
            <a:pPr marL="457200" indent="-457200">
              <a:buFont typeface="Wingdings" pitchFamily="2" charset="2"/>
              <a:buChar char="ü"/>
            </a:pPr>
            <a:r>
              <a:rPr lang="en-US" sz="2800" dirty="0">
                <a:effectLst>
                  <a:outerShdw blurRad="38100" dist="38100" dir="2700000" algn="tl">
                    <a:srgbClr val="000000">
                      <a:alpha val="43137"/>
                    </a:srgbClr>
                  </a:outerShdw>
                </a:effectLst>
              </a:rPr>
              <a:t>What commands can be issued by anyone?</a:t>
            </a:r>
          </a:p>
          <a:p>
            <a:pPr marL="457200" indent="-457200">
              <a:buFont typeface="Wingdings" pitchFamily="2" charset="2"/>
              <a:buChar char="ü"/>
            </a:pPr>
            <a:r>
              <a:rPr lang="en-US" sz="2800" dirty="0">
                <a:effectLst>
                  <a:outerShdw blurRad="38100" dist="38100" dir="2700000" algn="tl">
                    <a:srgbClr val="000000">
                      <a:alpha val="43137"/>
                    </a:srgbClr>
                  </a:outerShdw>
                </a:effectLst>
              </a:rPr>
              <a:t>What are the advantages of using standard range commands?</a:t>
            </a:r>
          </a:p>
          <a:p>
            <a:pPr marL="457200" indent="-457200">
              <a:buFont typeface="Wingdings" pitchFamily="2" charset="2"/>
              <a:buChar char="ü"/>
            </a:pPr>
            <a:r>
              <a:rPr lang="en-US" sz="2800" dirty="0">
                <a:effectLst>
                  <a:outerShdw blurRad="38100" dist="38100" dir="2700000" algn="tl">
                    <a:srgbClr val="000000">
                      <a:alpha val="43137"/>
                    </a:srgbClr>
                  </a:outerShdw>
                </a:effectLst>
              </a:rPr>
              <a:t>What are the characteristics of effective range commands?</a:t>
            </a:r>
          </a:p>
          <a:p>
            <a:pPr marL="457200" indent="-457200"/>
            <a:endParaRPr lang="en-US" sz="28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7E2EFAA7-2C8C-4DD6-B349-B762609AA8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60E00A39-E670-4785-B00D-03C659BC40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6" name="TextBox 15">
            <a:extLst>
              <a:ext uri="{FF2B5EF4-FFF2-40B4-BE49-F238E27FC236}">
                <a16:creationId xmlns:a16="http://schemas.microsoft.com/office/drawing/2014/main" id="{65C49899-DE15-4D16-9475-C694CC02AC5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7" name="Picture 16">
            <a:extLst>
              <a:ext uri="{FF2B5EF4-FFF2-40B4-BE49-F238E27FC236}">
                <a16:creationId xmlns:a16="http://schemas.microsoft.com/office/drawing/2014/main" id="{9EC2723C-84BE-4ED0-9B55-FF86612637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Commands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IV-10</a:t>
            </a:r>
          </a:p>
        </p:txBody>
      </p:sp>
      <p:sp>
        <p:nvSpPr>
          <p:cNvPr id="12" name="TextBox 11"/>
          <p:cNvSpPr txBox="1"/>
          <p:nvPr/>
        </p:nvSpPr>
        <p:spPr>
          <a:xfrm>
            <a:off x="5519737" y="1885029"/>
            <a:ext cx="5867400" cy="1077218"/>
          </a:xfrm>
          <a:prstGeom prst="rect">
            <a:avLst/>
          </a:prstGeom>
          <a:noFill/>
        </p:spPr>
        <p:txBody>
          <a:bodyPr wrap="square" rtlCol="0">
            <a:spAutoFit/>
          </a:bodyPr>
          <a:lstStyle/>
          <a:p>
            <a:pPr marL="457200" indent="-457200">
              <a:buFont typeface="Wingdings" pitchFamily="2" charset="2"/>
              <a:buChar char="§"/>
            </a:pPr>
            <a:r>
              <a:rPr lang="en-US" sz="3200" dirty="0">
                <a:effectLst>
                  <a:outerShdw blurRad="38100" dist="38100" dir="2700000" algn="tl">
                    <a:srgbClr val="000000">
                      <a:alpha val="43137"/>
                    </a:srgbClr>
                  </a:outerShdw>
                </a:effectLst>
              </a:rPr>
              <a:t>Tower Discipline</a:t>
            </a:r>
          </a:p>
          <a:p>
            <a:pPr marL="457200" indent="-457200">
              <a:buFont typeface="Wingdings" pitchFamily="2" charset="2"/>
              <a:buChar char="§"/>
            </a:pPr>
            <a:r>
              <a:rPr lang="en-US" sz="3200" dirty="0">
                <a:effectLst>
                  <a:outerShdw blurRad="38100" dist="38100" dir="2700000" algn="tl">
                    <a:srgbClr val="000000">
                      <a:alpha val="43137"/>
                    </a:srgbClr>
                  </a:outerShdw>
                </a:effectLst>
              </a:rPr>
              <a:t>Cadence of Commands</a:t>
            </a:r>
          </a:p>
        </p:txBody>
      </p:sp>
      <p:pic>
        <p:nvPicPr>
          <p:cNvPr id="13" name="Picture 12">
            <a:extLst>
              <a:ext uri="{FF2B5EF4-FFF2-40B4-BE49-F238E27FC236}">
                <a16:creationId xmlns:a16="http://schemas.microsoft.com/office/drawing/2014/main" id="{A606F12F-2209-40B9-8C3A-9CCC64666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160F9596-E30E-4321-8E86-9031FEEE4D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4C14CAD-AEAC-4C9A-9C2C-9E3D0321F577}"/>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5181688F-C7ED-4BE1-9A2F-9F0676FE55F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Standard Range Commands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IV-11</a:t>
            </a:r>
          </a:p>
        </p:txBody>
      </p:sp>
      <p:sp>
        <p:nvSpPr>
          <p:cNvPr id="12" name="TextBox 11"/>
          <p:cNvSpPr txBox="1"/>
          <p:nvPr/>
        </p:nvSpPr>
        <p:spPr>
          <a:xfrm>
            <a:off x="3238500" y="1638678"/>
            <a:ext cx="8382000" cy="4031873"/>
          </a:xfrm>
          <a:prstGeom prst="rect">
            <a:avLst/>
          </a:prstGeom>
          <a:noFill/>
        </p:spPr>
        <p:txBody>
          <a:bodyPr wrap="square" rtlCol="0">
            <a:spAutoFit/>
          </a:bodyPr>
          <a:lstStyle/>
          <a:p>
            <a:pPr marL="461963" indent="-461963">
              <a:buFont typeface="Wingdings" pitchFamily="2" charset="2"/>
              <a:buChar char="Ø"/>
            </a:pPr>
            <a:r>
              <a:rPr lang="en-US" sz="3200" dirty="0">
                <a:effectLst>
                  <a:outerShdw blurRad="38100" dist="38100" dir="2700000" algn="tl">
                    <a:srgbClr val="000000">
                      <a:alpha val="43137"/>
                    </a:srgbClr>
                  </a:outerShdw>
                </a:effectLst>
              </a:rPr>
              <a:t>“As you were”</a:t>
            </a:r>
          </a:p>
          <a:p>
            <a:pPr marL="461963" indent="-461963">
              <a:buFont typeface="Wingdings" pitchFamily="2" charset="2"/>
              <a:buChar char="Ø"/>
            </a:pPr>
            <a:r>
              <a:rPr lang="en-US" sz="3200" dirty="0">
                <a:effectLst>
                  <a:outerShdw blurRad="38100" dist="38100" dir="2700000" algn="tl">
                    <a:srgbClr val="000000">
                      <a:alpha val="43137"/>
                    </a:srgbClr>
                  </a:outerShdw>
                </a:effectLst>
              </a:rPr>
              <a:t>“Carry on”</a:t>
            </a:r>
          </a:p>
          <a:p>
            <a:pPr marL="461963" indent="-461963">
              <a:buFont typeface="Wingdings" pitchFamily="2" charset="2"/>
              <a:buChar char="Ø"/>
            </a:pPr>
            <a:r>
              <a:rPr lang="en-US" sz="3200" dirty="0">
                <a:effectLst>
                  <a:outerShdw blurRad="38100" dist="38100" dir="2700000" algn="tl">
                    <a:srgbClr val="000000">
                      <a:alpha val="43137"/>
                    </a:srgbClr>
                  </a:outerShdw>
                </a:effectLst>
              </a:rPr>
              <a:t>“Relay No. ____, Match No. ____”</a:t>
            </a:r>
          </a:p>
          <a:p>
            <a:pPr marL="461963" indent="-461963">
              <a:buFont typeface="Wingdings" pitchFamily="2" charset="2"/>
              <a:buChar char="Ø"/>
            </a:pPr>
            <a:r>
              <a:rPr lang="en-US" sz="3200" dirty="0">
                <a:effectLst>
                  <a:outerShdw blurRad="38100" dist="38100" dir="2700000" algn="tl">
                    <a:srgbClr val="000000">
                      <a:alpha val="43137"/>
                    </a:srgbClr>
                  </a:outerShdw>
                </a:effectLst>
              </a:rPr>
              <a:t>“The preparation period starts now”</a:t>
            </a:r>
          </a:p>
          <a:p>
            <a:pPr marL="461963" indent="-461963">
              <a:buFont typeface="Wingdings" pitchFamily="2" charset="2"/>
              <a:buChar char="Ø"/>
            </a:pPr>
            <a:r>
              <a:rPr lang="en-US" sz="3200" dirty="0">
                <a:effectLst>
                  <a:outerShdw blurRad="38100" dist="38100" dir="2700000" algn="tl">
                    <a:srgbClr val="000000">
                      <a:alpha val="43137"/>
                    </a:srgbClr>
                  </a:outerShdw>
                </a:effectLst>
              </a:rPr>
              <a:t>“The preparation period has ended”</a:t>
            </a:r>
          </a:p>
          <a:p>
            <a:pPr marL="461963" indent="-461963">
              <a:buFont typeface="Wingdings" pitchFamily="2" charset="2"/>
              <a:buChar char="Ø"/>
            </a:pPr>
            <a:r>
              <a:rPr lang="en-US" sz="3200" dirty="0">
                <a:effectLst>
                  <a:outerShdw blurRad="38100" dist="38100" dir="2700000" algn="tl">
                    <a:srgbClr val="000000">
                      <a:alpha val="43137"/>
                    </a:srgbClr>
                  </a:outerShdw>
                </a:effectLst>
              </a:rPr>
              <a:t>“Snap caps”</a:t>
            </a:r>
          </a:p>
          <a:p>
            <a:pPr marL="461963" indent="-461963">
              <a:buFont typeface="Wingdings" pitchFamily="2" charset="2"/>
              <a:buChar char="Ø"/>
            </a:pPr>
            <a:r>
              <a:rPr lang="en-US" sz="3200" dirty="0">
                <a:effectLst>
                  <a:outerShdw blurRad="38100" dist="38100" dir="2700000" algn="tl">
                    <a:srgbClr val="000000">
                      <a:alpha val="43137"/>
                    </a:srgbClr>
                  </a:outerShdw>
                </a:effectLst>
              </a:rPr>
              <a:t>“Load” </a:t>
            </a:r>
          </a:p>
          <a:p>
            <a:pPr marL="461963" indent="-461963">
              <a:buFont typeface="Wingdings" pitchFamily="2" charset="2"/>
              <a:buChar char="Ø"/>
            </a:pPr>
            <a:r>
              <a:rPr lang="en-US" sz="3200" dirty="0">
                <a:effectLst>
                  <a:outerShdw blurRad="38100" dist="38100" dir="2700000" algn="tl">
                    <a:srgbClr val="000000">
                      <a:alpha val="43137"/>
                    </a:srgbClr>
                  </a:outerShdw>
                </a:effectLst>
              </a:rPr>
              <a:t>“Make ready”</a:t>
            </a:r>
          </a:p>
        </p:txBody>
      </p:sp>
      <p:pic>
        <p:nvPicPr>
          <p:cNvPr id="13" name="Picture 12">
            <a:extLst>
              <a:ext uri="{FF2B5EF4-FFF2-40B4-BE49-F238E27FC236}">
                <a16:creationId xmlns:a16="http://schemas.microsoft.com/office/drawing/2014/main" id="{288708D1-8CFF-4A74-9A9B-1A8456692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9CAC2D3A-513B-4605-8790-44E1BD9302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7CDD2F86-B7AC-4824-9299-41EF61DF2F4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6EE5D5D8-C929-40EF-82F9-D91463EDDF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Standard Range Commands </a:t>
            </a:r>
            <a:r>
              <a:rPr lang="en-US" sz="2800" b="1" dirty="0">
                <a:solidFill>
                  <a:srgbClr val="FF0000"/>
                </a:solidFill>
                <a:effectLst>
                  <a:outerShdw blurRad="38100" dist="38100" dir="2700000" algn="tl">
                    <a:srgbClr val="000000">
                      <a:alpha val="43137"/>
                    </a:srgbClr>
                  </a:outerShdw>
                </a:effectLst>
              </a:rPr>
              <a:t>(Continued)</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IV-12</a:t>
            </a:r>
          </a:p>
        </p:txBody>
      </p:sp>
      <p:sp>
        <p:nvSpPr>
          <p:cNvPr id="12" name="TextBox 11"/>
          <p:cNvSpPr txBox="1"/>
          <p:nvPr/>
        </p:nvSpPr>
        <p:spPr>
          <a:xfrm>
            <a:off x="3048000" y="1432443"/>
            <a:ext cx="8382000" cy="4031873"/>
          </a:xfrm>
          <a:prstGeom prst="rect">
            <a:avLst/>
          </a:prstGeom>
          <a:noFill/>
        </p:spPr>
        <p:txBody>
          <a:bodyPr wrap="square" rtlCol="0">
            <a:spAutoFit/>
          </a:bodyPr>
          <a:lstStyle/>
          <a:p>
            <a:pPr marL="461963" indent="-461963">
              <a:buFont typeface="Wingdings" pitchFamily="2" charset="2"/>
              <a:buChar char="Ø"/>
            </a:pPr>
            <a:r>
              <a:rPr lang="en-US" sz="3200" dirty="0">
                <a:effectLst>
                  <a:outerShdw blurRad="38100" dist="38100" dir="2700000" algn="tl">
                    <a:srgbClr val="000000">
                      <a:alpha val="43137"/>
                    </a:srgbClr>
                  </a:outerShdw>
                </a:effectLst>
              </a:rPr>
              <a:t>“Is the line ready?”</a:t>
            </a:r>
          </a:p>
          <a:p>
            <a:pPr marL="461963" indent="-461963">
              <a:buFont typeface="Wingdings" pitchFamily="2" charset="2"/>
              <a:buChar char="Ø"/>
            </a:pPr>
            <a:r>
              <a:rPr lang="en-US" sz="3200" dirty="0">
                <a:effectLst>
                  <a:outerShdw blurRad="38100" dist="38100" dir="2700000" algn="tl">
                    <a:srgbClr val="000000">
                      <a:alpha val="43137"/>
                    </a:srgbClr>
                  </a:outerShdw>
                </a:effectLst>
              </a:rPr>
              <a:t>“Not ready on target ____”</a:t>
            </a:r>
          </a:p>
          <a:p>
            <a:pPr marL="461963" indent="-461963">
              <a:buFont typeface="Wingdings" pitchFamily="2" charset="2"/>
              <a:buChar char="Ø"/>
            </a:pPr>
            <a:r>
              <a:rPr lang="en-US" sz="3200" dirty="0">
                <a:effectLst>
                  <a:outerShdw blurRad="38100" dist="38100" dir="2700000" algn="tl">
                    <a:srgbClr val="000000">
                      <a:alpha val="43137"/>
                    </a:srgbClr>
                  </a:outerShdw>
                </a:effectLst>
              </a:rPr>
              <a:t>“The line is ready”</a:t>
            </a:r>
          </a:p>
          <a:p>
            <a:pPr marL="461963" indent="-461963">
              <a:buFont typeface="Wingdings" pitchFamily="2" charset="2"/>
              <a:buChar char="Ø"/>
            </a:pPr>
            <a:r>
              <a:rPr lang="en-US" sz="3200" dirty="0">
                <a:effectLst>
                  <a:outerShdw blurRad="38100" dist="38100" dir="2700000" algn="tl">
                    <a:srgbClr val="000000">
                      <a:alpha val="43137"/>
                    </a:srgbClr>
                  </a:outerShdw>
                </a:effectLst>
              </a:rPr>
              <a:t>“Ready on the right…Ready on the left…Ready on the firing line”</a:t>
            </a:r>
          </a:p>
          <a:p>
            <a:pPr marL="461963" indent="-461963">
              <a:buFont typeface="Wingdings" pitchFamily="2" charset="2"/>
              <a:buChar char="Ø"/>
            </a:pPr>
            <a:r>
              <a:rPr lang="en-US" sz="3200" dirty="0">
                <a:effectLst>
                  <a:outerShdw blurRad="38100" dist="38100" dir="2700000" algn="tl">
                    <a:srgbClr val="000000">
                      <a:alpha val="43137"/>
                    </a:srgbClr>
                  </a:outerShdw>
                </a:effectLst>
              </a:rPr>
              <a:t>“Commence firing” or “Start”</a:t>
            </a:r>
          </a:p>
          <a:p>
            <a:pPr marL="461963" indent="-461963">
              <a:buFont typeface="Wingdings" pitchFamily="2" charset="2"/>
              <a:buChar char="Ø"/>
            </a:pPr>
            <a:r>
              <a:rPr lang="en-US" sz="3200" dirty="0">
                <a:effectLst>
                  <a:outerShdw blurRad="38100" dist="38100" dir="2700000" algn="tl">
                    <a:srgbClr val="000000">
                      <a:alpha val="43137"/>
                    </a:srgbClr>
                  </a:outerShdw>
                </a:effectLst>
              </a:rPr>
              <a:t> “Pull”</a:t>
            </a:r>
          </a:p>
          <a:p>
            <a:pPr marL="461963" indent="-461963">
              <a:buFont typeface="Wingdings" pitchFamily="2" charset="2"/>
              <a:buChar char="Ø"/>
            </a:pPr>
            <a:r>
              <a:rPr lang="en-US" sz="3200" dirty="0">
                <a:effectLst>
                  <a:outerShdw blurRad="38100" dist="38100" dir="2700000" algn="tl">
                    <a:srgbClr val="000000">
                      <a:alpha val="43137"/>
                    </a:srgbClr>
                  </a:outerShdw>
                </a:effectLst>
              </a:rPr>
              <a:t>“Misfire on target . . .”</a:t>
            </a:r>
          </a:p>
        </p:txBody>
      </p:sp>
      <p:pic>
        <p:nvPicPr>
          <p:cNvPr id="13" name="Picture 12">
            <a:extLst>
              <a:ext uri="{FF2B5EF4-FFF2-40B4-BE49-F238E27FC236}">
                <a16:creationId xmlns:a16="http://schemas.microsoft.com/office/drawing/2014/main" id="{65733BE6-B253-4563-9335-CB97C2814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823FD320-93A1-45BD-A86B-DB98BCD471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F534ECC7-0067-4F5E-8B5B-3486AFDDD7A3}"/>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F809D8B4-E929-42FA-9694-B726892F95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048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Standard Range Commands </a:t>
            </a:r>
            <a:r>
              <a:rPr lang="en-US" sz="2800" b="1" dirty="0">
                <a:solidFill>
                  <a:srgbClr val="FF0000"/>
                </a:solidFill>
                <a:effectLst>
                  <a:outerShdw blurRad="38100" dist="38100" dir="2700000" algn="tl">
                    <a:srgbClr val="000000">
                      <a:alpha val="43137"/>
                    </a:srgbClr>
                  </a:outerShdw>
                </a:effectLst>
              </a:rPr>
              <a:t>(Continued)</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IV-13</a:t>
            </a:r>
          </a:p>
        </p:txBody>
      </p:sp>
      <p:sp>
        <p:nvSpPr>
          <p:cNvPr id="12" name="TextBox 11"/>
          <p:cNvSpPr txBox="1"/>
          <p:nvPr/>
        </p:nvSpPr>
        <p:spPr>
          <a:xfrm>
            <a:off x="3048000" y="1685985"/>
            <a:ext cx="8382000" cy="4524315"/>
          </a:xfrm>
          <a:prstGeom prst="rect">
            <a:avLst/>
          </a:prstGeom>
          <a:noFill/>
        </p:spPr>
        <p:txBody>
          <a:bodyPr wrap="square" rtlCol="0">
            <a:spAutoFit/>
          </a:bodyPr>
          <a:lstStyle/>
          <a:p>
            <a:pPr marL="461963" indent="-461963">
              <a:buFont typeface="Wingdings" pitchFamily="2" charset="2"/>
              <a:buChar char="Ø"/>
            </a:pPr>
            <a:r>
              <a:rPr lang="en-US" sz="3200" dirty="0">
                <a:effectLst>
                  <a:outerShdw blurRad="38100" dist="38100" dir="2700000" algn="tl">
                    <a:srgbClr val="000000">
                      <a:alpha val="43137"/>
                    </a:srgbClr>
                  </a:outerShdw>
                </a:effectLst>
              </a:rPr>
              <a:t>“Cease firing!” or “Stop!” </a:t>
            </a:r>
          </a:p>
          <a:p>
            <a:pPr marL="461963" indent="-461963">
              <a:buFont typeface="Wingdings" pitchFamily="2" charset="2"/>
              <a:buChar char="Ø"/>
            </a:pPr>
            <a:r>
              <a:rPr lang="en-US" sz="3200" dirty="0">
                <a:effectLst>
                  <a:outerShdw blurRad="38100" dist="38100" dir="2700000" algn="tl">
                    <a:srgbClr val="000000">
                      <a:alpha val="43137"/>
                    </a:srgbClr>
                  </a:outerShdw>
                </a:effectLst>
              </a:rPr>
              <a:t>“Unload”</a:t>
            </a:r>
          </a:p>
          <a:p>
            <a:pPr marL="461963" indent="-461963">
              <a:buFont typeface="Wingdings" pitchFamily="2" charset="2"/>
              <a:buChar char="Ø"/>
            </a:pPr>
            <a:r>
              <a:rPr lang="en-US" sz="3200" dirty="0">
                <a:effectLst>
                  <a:outerShdw blurRad="38100" dist="38100" dir="2700000" algn="tl">
                    <a:srgbClr val="000000">
                      <a:alpha val="43137"/>
                    </a:srgbClr>
                  </a:outerShdw>
                </a:effectLst>
              </a:rPr>
              <a:t>“Show Clear”</a:t>
            </a:r>
          </a:p>
          <a:p>
            <a:pPr marL="461963" indent="-461963">
              <a:buFont typeface="Wingdings" pitchFamily="2" charset="2"/>
              <a:buChar char="Ø"/>
            </a:pPr>
            <a:r>
              <a:rPr lang="en-US" sz="3200" dirty="0">
                <a:effectLst>
                  <a:outerShdw blurRad="38100" dist="38100" dir="2700000" algn="tl">
                    <a:srgbClr val="000000">
                      <a:alpha val="43137"/>
                    </a:srgbClr>
                  </a:outerShdw>
                </a:effectLst>
              </a:rPr>
              <a:t>“Is the line clear on the right?... on the left?” </a:t>
            </a:r>
          </a:p>
          <a:p>
            <a:pPr marL="461963" indent="-461963">
              <a:buFont typeface="Wingdings" pitchFamily="2" charset="2"/>
              <a:buChar char="Ø"/>
            </a:pPr>
            <a:r>
              <a:rPr lang="en-US" sz="3200" dirty="0">
                <a:effectLst>
                  <a:outerShdw blurRad="38100" dist="38100" dir="2700000" algn="tl">
                    <a:srgbClr val="000000">
                      <a:alpha val="43137"/>
                    </a:srgbClr>
                  </a:outerShdw>
                </a:effectLst>
              </a:rPr>
              <a:t>“The line is clear”</a:t>
            </a:r>
          </a:p>
          <a:p>
            <a:pPr marL="461963" indent="-461963">
              <a:buFont typeface="Wingdings" pitchFamily="2" charset="2"/>
              <a:buChar char="Ø"/>
            </a:pPr>
            <a:r>
              <a:rPr lang="en-US" sz="3200" dirty="0">
                <a:effectLst>
                  <a:outerShdw blurRad="38100" dist="38100" dir="2700000" algn="tl">
                    <a:srgbClr val="000000">
                      <a:alpha val="43137"/>
                    </a:srgbClr>
                  </a:outerShdw>
                </a:effectLst>
              </a:rPr>
              <a:t>“Move out of position…”</a:t>
            </a:r>
          </a:p>
          <a:p>
            <a:pPr marL="461963" indent="-461963">
              <a:buFont typeface="Wingdings" pitchFamily="2" charset="2"/>
              <a:buChar char="Ø"/>
            </a:pPr>
            <a:r>
              <a:rPr lang="en-US" sz="3200" dirty="0">
                <a:effectLst>
                  <a:outerShdw blurRad="38100" dist="38100" dir="2700000" algn="tl">
                    <a:srgbClr val="000000">
                      <a:alpha val="43137"/>
                    </a:srgbClr>
                  </a:outerShdw>
                </a:effectLst>
              </a:rPr>
              <a:t>“Go forward, score targets, and paste”</a:t>
            </a:r>
          </a:p>
          <a:p>
            <a:pPr marL="461963" indent="-461963">
              <a:buFont typeface="Wingdings" pitchFamily="2" charset="2"/>
              <a:buChar char="Ø"/>
            </a:pPr>
            <a:r>
              <a:rPr lang="en-US" sz="3200" dirty="0">
                <a:effectLst>
                  <a:outerShdw blurRad="38100" dist="38100" dir="2700000" algn="tl">
                    <a:srgbClr val="000000">
                      <a:alpha val="43137"/>
                    </a:srgbClr>
                  </a:outerShdw>
                </a:effectLst>
              </a:rPr>
              <a:t>“Police your firing point”</a:t>
            </a:r>
          </a:p>
          <a:p>
            <a:pPr marL="461963" indent="-461963"/>
            <a:endParaRPr lang="en-US" sz="32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8D49E33-4C1C-423C-A32D-D1963900B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EBABB607-48D2-42FF-8A81-A921B79967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D87A98BF-430A-4202-8FDC-42E140E52DF0}"/>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CBC23CCA-B4E9-4C81-811B-F7653EF73E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04800"/>
            <a:ext cx="86868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Step 5: Emergency Procedures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IV-14</a:t>
            </a:r>
          </a:p>
        </p:txBody>
      </p:sp>
      <p:sp>
        <p:nvSpPr>
          <p:cNvPr id="12" name="TextBox 11"/>
          <p:cNvSpPr txBox="1"/>
          <p:nvPr/>
        </p:nvSpPr>
        <p:spPr>
          <a:xfrm>
            <a:off x="3238500" y="1509476"/>
            <a:ext cx="8382000" cy="3108543"/>
          </a:xfrm>
          <a:prstGeom prst="rect">
            <a:avLst/>
          </a:prstGeom>
          <a:noFill/>
        </p:spPr>
        <p:txBody>
          <a:bodyPr wrap="square" rtlCol="0">
            <a:spAutoFit/>
          </a:bodyPr>
          <a:lstStyle/>
          <a:p>
            <a:pPr marL="514350" indent="-514350">
              <a:buFont typeface="+mj-lt"/>
              <a:buAutoNum type="arabicPeriod"/>
            </a:pPr>
            <a:r>
              <a:rPr lang="en-US" sz="2800" dirty="0">
                <a:effectLst>
                  <a:outerShdw blurRad="38100" dist="38100" dir="2700000" algn="tl">
                    <a:srgbClr val="000000">
                      <a:alpha val="43137"/>
                    </a:srgbClr>
                  </a:outerShdw>
                </a:effectLst>
              </a:rPr>
              <a:t>Establish procedures for everyone to follow in case of an emergency. </a:t>
            </a:r>
          </a:p>
          <a:p>
            <a:pPr marL="971550" lvl="1" indent="-514350">
              <a:buFont typeface="+mj-lt"/>
              <a:buAutoNum type="alphaLcPeriod"/>
            </a:pPr>
            <a:r>
              <a:rPr lang="en-US" sz="2800" dirty="0">
                <a:effectLst>
                  <a:outerShdw blurRad="38100" dist="38100" dir="2700000" algn="tl">
                    <a:srgbClr val="000000">
                      <a:alpha val="43137"/>
                    </a:srgbClr>
                  </a:outerShdw>
                </a:effectLst>
              </a:rPr>
              <a:t>Take charge of the situation.</a:t>
            </a:r>
          </a:p>
          <a:p>
            <a:pPr marL="971550" lvl="1" indent="-514350">
              <a:buFont typeface="+mj-lt"/>
              <a:buAutoNum type="alphaLcPeriod"/>
            </a:pPr>
            <a:r>
              <a:rPr lang="en-US" sz="2800" dirty="0">
                <a:effectLst>
                  <a:outerShdw blurRad="38100" dist="38100" dir="2700000" algn="tl">
                    <a:srgbClr val="000000">
                      <a:alpha val="43137"/>
                    </a:srgbClr>
                  </a:outerShdw>
                </a:effectLst>
              </a:rPr>
              <a:t>Call for help, if required.</a:t>
            </a:r>
          </a:p>
          <a:p>
            <a:pPr marL="971550" lvl="1" indent="-514350">
              <a:buFont typeface="+mj-lt"/>
              <a:buAutoNum type="alphaLcPeriod"/>
            </a:pPr>
            <a:r>
              <a:rPr lang="en-US" sz="2800" dirty="0">
                <a:effectLst>
                  <a:outerShdw blurRad="38100" dist="38100" dir="2700000" algn="tl">
                    <a:srgbClr val="000000">
                      <a:alpha val="43137"/>
                    </a:srgbClr>
                  </a:outerShdw>
                </a:effectLst>
              </a:rPr>
              <a:t>Render aid, within scope of training.</a:t>
            </a:r>
          </a:p>
          <a:p>
            <a:pPr marL="971550" lvl="1" indent="-514350">
              <a:buFont typeface="+mj-lt"/>
              <a:buAutoNum type="alphaLcPeriod"/>
            </a:pPr>
            <a:r>
              <a:rPr lang="en-US" sz="2800" dirty="0">
                <a:effectLst>
                  <a:outerShdw blurRad="38100" dist="38100" dir="2700000" algn="tl">
                    <a:srgbClr val="000000">
                      <a:alpha val="43137"/>
                    </a:srgbClr>
                  </a:outerShdw>
                </a:effectLst>
              </a:rPr>
              <a:t>Direct help to location.</a:t>
            </a:r>
          </a:p>
          <a:p>
            <a:pPr marL="971550" lvl="1" indent="-514350">
              <a:buFont typeface="+mj-lt"/>
              <a:buAutoNum type="alphaLcPeriod"/>
            </a:pPr>
            <a:r>
              <a:rPr lang="en-US" sz="2800" dirty="0">
                <a:effectLst>
                  <a:outerShdw blurRad="38100" dist="38100" dir="2700000" algn="tl">
                    <a:srgbClr val="000000">
                      <a:alpha val="43137"/>
                    </a:srgbClr>
                  </a:outerShdw>
                </a:effectLst>
              </a:rPr>
              <a:t>Take notes (Reports).</a:t>
            </a:r>
          </a:p>
        </p:txBody>
      </p:sp>
      <p:pic>
        <p:nvPicPr>
          <p:cNvPr id="13" name="Picture 12">
            <a:extLst>
              <a:ext uri="{FF2B5EF4-FFF2-40B4-BE49-F238E27FC236}">
                <a16:creationId xmlns:a16="http://schemas.microsoft.com/office/drawing/2014/main" id="{363B7888-C554-4DDD-8450-CE450F2BF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BDD92B3B-4AA9-4F28-A42A-234E082E73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98BD4FC-2EAA-4D53-92B1-BD2A97041631}"/>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636F8F95-9A65-4169-B3C2-631B4579B3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04800"/>
            <a:ext cx="8534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Range Safety Briefing Exercise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IV-15</a:t>
            </a:r>
          </a:p>
        </p:txBody>
      </p:sp>
      <p:sp>
        <p:nvSpPr>
          <p:cNvPr id="12" name="TextBox 11"/>
          <p:cNvSpPr txBox="1"/>
          <p:nvPr/>
        </p:nvSpPr>
        <p:spPr>
          <a:xfrm>
            <a:off x="3238500" y="1539413"/>
            <a:ext cx="8382000" cy="3194721"/>
          </a:xfrm>
          <a:prstGeom prst="rect">
            <a:avLst/>
          </a:prstGeom>
          <a:noFill/>
        </p:spPr>
        <p:txBody>
          <a:bodyPr wrap="square" rtlCol="0">
            <a:spAutoFit/>
          </a:bodyPr>
          <a:lstStyle/>
          <a:p>
            <a:pPr marL="514350" indent="-514350">
              <a:lnSpc>
                <a:spcPct val="90000"/>
              </a:lnSpc>
              <a:buFont typeface="+mj-lt"/>
              <a:buAutoNum type="arabicPeriod"/>
            </a:pPr>
            <a:r>
              <a:rPr lang="en-US" sz="2800" dirty="0">
                <a:effectLst>
                  <a:outerShdw blurRad="38100" dist="38100" dir="2700000" algn="tl">
                    <a:srgbClr val="000000">
                      <a:alpha val="43137"/>
                    </a:srgbClr>
                  </a:outerShdw>
                </a:effectLst>
              </a:rPr>
              <a:t>Conduct on or within view of the range.</a:t>
            </a:r>
          </a:p>
          <a:p>
            <a:pPr marL="514350" indent="-514350">
              <a:lnSpc>
                <a:spcPct val="90000"/>
              </a:lnSpc>
              <a:buFont typeface="+mj-lt"/>
              <a:buAutoNum type="arabicPeriod"/>
            </a:pPr>
            <a:r>
              <a:rPr lang="en-US" sz="2800" dirty="0">
                <a:effectLst>
                  <a:outerShdw blurRad="38100" dist="38100" dir="2700000" algn="tl">
                    <a:srgbClr val="000000">
                      <a:alpha val="43137"/>
                    </a:srgbClr>
                  </a:outerShdw>
                </a:effectLst>
              </a:rPr>
              <a:t>Stand at a location that supports the briefing (e.g. near posters, firing line, equipment).</a:t>
            </a:r>
          </a:p>
          <a:p>
            <a:pPr marL="514350" indent="-514350">
              <a:lnSpc>
                <a:spcPct val="90000"/>
              </a:lnSpc>
              <a:buFont typeface="+mj-lt"/>
              <a:buAutoNum type="arabicPeriod"/>
            </a:pPr>
            <a:r>
              <a:rPr lang="en-US" sz="2800" dirty="0">
                <a:effectLst>
                  <a:outerShdw blurRad="38100" dist="38100" dir="2700000" algn="tl">
                    <a:srgbClr val="000000">
                      <a:alpha val="43137"/>
                    </a:srgbClr>
                  </a:outerShdw>
                </a:effectLst>
              </a:rPr>
              <a:t>Arrange users in a semi-circle.</a:t>
            </a:r>
          </a:p>
          <a:p>
            <a:pPr marL="514350" indent="-514350">
              <a:lnSpc>
                <a:spcPct val="90000"/>
              </a:lnSpc>
              <a:buFont typeface="+mj-lt"/>
              <a:buAutoNum type="arabicPeriod"/>
            </a:pPr>
            <a:r>
              <a:rPr lang="en-US" sz="2800" dirty="0">
                <a:effectLst>
                  <a:outerShdw blurRad="38100" dist="38100" dir="2700000" algn="tl">
                    <a:srgbClr val="000000">
                      <a:alpha val="43137"/>
                    </a:srgbClr>
                  </a:outerShdw>
                </a:effectLst>
              </a:rPr>
              <a:t>Ask users to read rules and answer questions.</a:t>
            </a:r>
          </a:p>
          <a:p>
            <a:pPr marL="514350" indent="-514350">
              <a:lnSpc>
                <a:spcPct val="90000"/>
              </a:lnSpc>
              <a:buFont typeface="+mj-lt"/>
              <a:buAutoNum type="arabicPeriod"/>
            </a:pPr>
            <a:r>
              <a:rPr lang="en-US" sz="2800" dirty="0">
                <a:effectLst>
                  <a:outerShdw blurRad="38100" dist="38100" dir="2700000" algn="tl">
                    <a:srgbClr val="000000">
                      <a:alpha val="43137"/>
                    </a:srgbClr>
                  </a:outerShdw>
                </a:effectLst>
              </a:rPr>
              <a:t>Use posters and reference handouts.</a:t>
            </a:r>
          </a:p>
          <a:p>
            <a:pPr marL="514350" indent="-514350">
              <a:lnSpc>
                <a:spcPct val="90000"/>
              </a:lnSpc>
              <a:buFont typeface="+mj-lt"/>
              <a:buAutoNum type="arabicPeriod"/>
            </a:pPr>
            <a:r>
              <a:rPr lang="en-US" sz="2800" dirty="0">
                <a:effectLst>
                  <a:outerShdw blurRad="38100" dist="38100" dir="2700000" algn="tl">
                    <a:srgbClr val="000000">
                      <a:alpha val="43137"/>
                    </a:srgbClr>
                  </a:outerShdw>
                </a:effectLst>
              </a:rPr>
              <a:t>Use </a:t>
            </a:r>
            <a:r>
              <a:rPr lang="en-US" sz="2800" i="1" dirty="0">
                <a:effectLst>
                  <a:outerShdw blurRad="38100" dist="38100" dir="2700000" algn="tl">
                    <a:srgbClr val="000000">
                      <a:alpha val="43137"/>
                    </a:srgbClr>
                  </a:outerShdw>
                </a:effectLst>
              </a:rPr>
              <a:t>IDEP</a:t>
            </a:r>
            <a:r>
              <a:rPr lang="en-US" sz="2800" dirty="0">
                <a:effectLst>
                  <a:outerShdw blurRad="38100" dist="38100" dir="2700000" algn="tl">
                    <a:srgbClr val="000000">
                      <a:alpha val="43137"/>
                    </a:srgbClr>
                  </a:outerShdw>
                </a:effectLst>
              </a:rPr>
              <a:t> equipment demonstrations.</a:t>
            </a:r>
          </a:p>
          <a:p>
            <a:pPr marL="971550" lvl="1" indent="-514350">
              <a:lnSpc>
                <a:spcPct val="90000"/>
              </a:lnSpc>
              <a:buFont typeface="+mj-lt"/>
              <a:buAutoNum type="alphaLcPeriod"/>
            </a:pPr>
            <a:r>
              <a:rPr lang="en-US" sz="2800" dirty="0">
                <a:effectLst>
                  <a:outerShdw blurRad="38100" dist="38100" dir="2700000" algn="tl">
                    <a:srgbClr val="000000">
                      <a:alpha val="43137"/>
                    </a:srgbClr>
                  </a:outerShdw>
                </a:effectLst>
              </a:rPr>
              <a:t>Introduce, Demonstrate, Explain and Practice</a:t>
            </a:r>
          </a:p>
        </p:txBody>
      </p:sp>
      <p:pic>
        <p:nvPicPr>
          <p:cNvPr id="13" name="Picture 12">
            <a:extLst>
              <a:ext uri="{FF2B5EF4-FFF2-40B4-BE49-F238E27FC236}">
                <a16:creationId xmlns:a16="http://schemas.microsoft.com/office/drawing/2014/main" id="{B101A14C-14BA-44C1-91F3-6C283FF77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877D2D9B-8B5B-47C5-A137-8D0B232759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EC2067A4-CA57-4ED2-A3D4-32D6B6F5013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079BA791-6F10-48BB-852C-AE6614CCA6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459828"/>
            <a:ext cx="7772400" cy="769441"/>
          </a:xfrm>
        </p:spPr>
        <p:txBody>
          <a:bodyPr>
            <a:spAutoFit/>
          </a:bodyPr>
          <a:lstStyle/>
          <a:p>
            <a:r>
              <a:rPr lang="en-US" b="1" dirty="0">
                <a:solidFill>
                  <a:srgbClr val="FF0000"/>
                </a:solidFill>
                <a:effectLst>
                  <a:outerShdw blurRad="38100" dist="38100" dir="2700000" algn="tl">
                    <a:srgbClr val="000000">
                      <a:alpha val="43137"/>
                    </a:srgbClr>
                  </a:outerShdw>
                </a:effectLst>
                <a:latin typeface="+mn-lt"/>
              </a:rPr>
              <a:t>Course Introduction</a:t>
            </a:r>
          </a:p>
        </p:txBody>
      </p:sp>
      <p:sp>
        <p:nvSpPr>
          <p:cNvPr id="3" name="Subtitle 2"/>
          <p:cNvSpPr>
            <a:spLocks noGrp="1"/>
          </p:cNvSpPr>
          <p:nvPr>
            <p:ph type="subTitle" idx="1"/>
          </p:nvPr>
        </p:nvSpPr>
        <p:spPr>
          <a:xfrm>
            <a:off x="2957512" y="1439891"/>
            <a:ext cx="8610600" cy="4573560"/>
          </a:xfrm>
        </p:spPr>
        <p:txBody>
          <a:bodyPr wrap="square">
            <a:spAutoFit/>
          </a:bodyPr>
          <a:lstStyle/>
          <a:p>
            <a:pPr marL="457200" indent="-457200" algn="l">
              <a:lnSpc>
                <a:spcPct val="90000"/>
              </a:lnSpc>
              <a:buClr>
                <a:schemeClr val="tx1"/>
              </a:buClr>
              <a:buFont typeface="Wingdings" pitchFamily="2" charset="2"/>
              <a:buChar char="§"/>
            </a:pPr>
            <a:r>
              <a:rPr lang="en-US" sz="2800" b="1" dirty="0">
                <a:solidFill>
                  <a:srgbClr val="FF0000"/>
                </a:solidFill>
                <a:effectLst>
                  <a:outerShdw blurRad="38100" dist="38100" dir="2700000" algn="tl">
                    <a:srgbClr val="000000">
                      <a:alpha val="43137"/>
                    </a:srgbClr>
                  </a:outerShdw>
                </a:effectLst>
              </a:rPr>
              <a:t>No Live Ammunition, Percussion Caps, Propellants, or Projectiles in the Classroom and Practical Exercise area</a:t>
            </a:r>
          </a:p>
          <a:p>
            <a:pPr marL="457200" indent="-457200" algn="l">
              <a:lnSpc>
                <a:spcPct val="90000"/>
              </a:lnSpc>
              <a:buFont typeface="Wingdings" pitchFamily="2" charset="2"/>
              <a:buChar char="§"/>
            </a:pPr>
            <a:r>
              <a:rPr lang="en-US" sz="2800" dirty="0">
                <a:solidFill>
                  <a:schemeClr val="tx1"/>
                </a:solidFill>
                <a:effectLst>
                  <a:outerShdw blurRad="38100" dist="38100" dir="2700000" algn="tl">
                    <a:srgbClr val="000000">
                      <a:alpha val="43137"/>
                    </a:srgbClr>
                  </a:outerShdw>
                </a:effectLst>
              </a:rPr>
              <a:t>Schedule of Events – Refer to course itinerary</a:t>
            </a:r>
          </a:p>
          <a:p>
            <a:pPr marL="457200" indent="-457200" algn="l">
              <a:lnSpc>
                <a:spcPct val="90000"/>
              </a:lnSpc>
              <a:buFont typeface="Wingdings" pitchFamily="2" charset="2"/>
              <a:buChar char="§"/>
            </a:pPr>
            <a:r>
              <a:rPr lang="en-US" sz="2800" dirty="0">
                <a:solidFill>
                  <a:schemeClr val="tx1"/>
                </a:solidFill>
                <a:effectLst>
                  <a:outerShdw blurRad="38100" dist="38100" dir="2700000" algn="tl">
                    <a:srgbClr val="000000">
                      <a:alpha val="43137"/>
                    </a:srgbClr>
                  </a:outerShdw>
                </a:effectLst>
              </a:rPr>
              <a:t>Facilities</a:t>
            </a:r>
          </a:p>
          <a:p>
            <a:pPr marL="457200" indent="-457200" algn="l">
              <a:lnSpc>
                <a:spcPct val="90000"/>
              </a:lnSpc>
              <a:buFont typeface="Wingdings" pitchFamily="2" charset="2"/>
              <a:buChar char="§"/>
            </a:pPr>
            <a:r>
              <a:rPr lang="en-US" sz="2800" dirty="0">
                <a:solidFill>
                  <a:schemeClr val="tx1"/>
                </a:solidFill>
                <a:effectLst>
                  <a:outerShdw blurRad="38100" dist="38100" dir="2700000" algn="tl">
                    <a:srgbClr val="000000">
                      <a:alpha val="43137"/>
                    </a:srgbClr>
                  </a:outerShdw>
                </a:effectLst>
              </a:rPr>
              <a:t>Security</a:t>
            </a:r>
          </a:p>
          <a:p>
            <a:pPr marL="457200" indent="-457200" algn="l">
              <a:lnSpc>
                <a:spcPct val="90000"/>
              </a:lnSpc>
              <a:buFont typeface="Wingdings" pitchFamily="2" charset="2"/>
              <a:buChar char="§"/>
            </a:pPr>
            <a:r>
              <a:rPr lang="en-US" sz="2800" dirty="0">
                <a:solidFill>
                  <a:schemeClr val="tx1"/>
                </a:solidFill>
                <a:effectLst>
                  <a:outerShdw blurRad="38100" dist="38100" dir="2700000" algn="tl">
                    <a:srgbClr val="000000">
                      <a:alpha val="43137"/>
                    </a:srgbClr>
                  </a:outerShdw>
                </a:effectLst>
              </a:rPr>
              <a:t>Student Study Guide matches the slide presentation</a:t>
            </a:r>
          </a:p>
          <a:p>
            <a:pPr marL="457200" indent="-457200" algn="l">
              <a:lnSpc>
                <a:spcPct val="90000"/>
              </a:lnSpc>
              <a:buFont typeface="Wingdings" pitchFamily="2" charset="2"/>
              <a:buChar char="§"/>
            </a:pPr>
            <a:r>
              <a:rPr lang="en-US" sz="2800" dirty="0">
                <a:solidFill>
                  <a:schemeClr val="tx1"/>
                </a:solidFill>
                <a:effectLst>
                  <a:outerShdw blurRad="38100" dist="38100" dir="2700000" algn="tl">
                    <a:srgbClr val="000000">
                      <a:alpha val="43137"/>
                    </a:srgbClr>
                  </a:outerShdw>
                </a:effectLst>
              </a:rPr>
              <a:t>RSO test is open book</a:t>
            </a:r>
          </a:p>
          <a:p>
            <a:pPr marL="857250" lvl="1" algn="l">
              <a:lnSpc>
                <a:spcPct val="90000"/>
              </a:lnSpc>
            </a:pPr>
            <a:endParaRPr lang="en-US" b="1" i="1" dirty="0">
              <a:solidFill>
                <a:srgbClr val="003399"/>
              </a:solidFill>
              <a:effectLst>
                <a:outerShdw blurRad="38100" dist="38100" dir="2700000" algn="tl">
                  <a:srgbClr val="000000">
                    <a:alpha val="43137"/>
                  </a:srgbClr>
                </a:outerShdw>
              </a:effectLst>
            </a:endParaRPr>
          </a:p>
          <a:p>
            <a:pPr marL="857250" lvl="1" algn="l">
              <a:lnSpc>
                <a:spcPct val="90000"/>
              </a:lnSpc>
            </a:pPr>
            <a:r>
              <a:rPr lang="en-US" b="1" i="1" dirty="0">
                <a:solidFill>
                  <a:srgbClr val="003399"/>
                </a:solidFill>
                <a:effectLst>
                  <a:outerShdw blurRad="38100" dist="38100" dir="2700000" algn="tl">
                    <a:srgbClr val="000000">
                      <a:alpha val="43137"/>
                    </a:srgbClr>
                  </a:outerShdw>
                </a:effectLst>
              </a:rPr>
              <a:t>You may work on the test during the breaks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I-3</a:t>
            </a:r>
          </a:p>
        </p:txBody>
      </p:sp>
      <p:pic>
        <p:nvPicPr>
          <p:cNvPr id="12" name="Picture 11">
            <a:extLst>
              <a:ext uri="{FF2B5EF4-FFF2-40B4-BE49-F238E27FC236}">
                <a16:creationId xmlns:a16="http://schemas.microsoft.com/office/drawing/2014/main" id="{DFE58990-0BDA-4B39-9D7B-D6E065F73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1F27DA7F-4EB1-406F-B980-5A01E0A89C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40F0DBE1-10E6-48D6-8E19-132970AA5CE0}"/>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3AEFA0BA-352B-4080-B2B8-D79EF8FFA3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Sample Range Safety Briefing</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49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IV-16</a:t>
            </a:r>
          </a:p>
        </p:txBody>
      </p:sp>
      <p:sp>
        <p:nvSpPr>
          <p:cNvPr id="12" name="TextBox 11"/>
          <p:cNvSpPr txBox="1"/>
          <p:nvPr/>
        </p:nvSpPr>
        <p:spPr>
          <a:xfrm>
            <a:off x="4495800" y="1932911"/>
            <a:ext cx="6324600" cy="2677656"/>
          </a:xfrm>
          <a:prstGeom prst="rect">
            <a:avLst/>
          </a:prstGeom>
          <a:noFill/>
        </p:spPr>
        <p:txBody>
          <a:bodyPr wrap="square" rtlCol="0">
            <a:spAutoFit/>
          </a:bodyPr>
          <a:lstStyle/>
          <a:p>
            <a:pPr marL="457200" indent="-457200"/>
            <a:r>
              <a:rPr lang="en-US" sz="2800" dirty="0">
                <a:effectLst>
                  <a:outerShdw blurRad="38100" dist="38100" dir="2700000" algn="tl">
                    <a:srgbClr val="000000">
                      <a:alpha val="43137"/>
                    </a:srgbClr>
                  </a:outerShdw>
                </a:effectLst>
              </a:rPr>
              <a:t>Standard Range Safety Briefing Steps:</a:t>
            </a:r>
          </a:p>
          <a:p>
            <a:pPr marL="514350" indent="-514350">
              <a:buFont typeface="+mj-lt"/>
              <a:buAutoNum type="arabicPeriod"/>
            </a:pPr>
            <a:r>
              <a:rPr lang="en-US" sz="2800" dirty="0">
                <a:effectLst>
                  <a:outerShdw blurRad="38100" dist="38100" dir="2700000" algn="tl">
                    <a:srgbClr val="000000">
                      <a:alpha val="43137"/>
                    </a:srgbClr>
                  </a:outerShdw>
                </a:effectLst>
              </a:rPr>
              <a:t>Purpose of the Shooting Event</a:t>
            </a:r>
          </a:p>
          <a:p>
            <a:pPr marL="514350" indent="-514350">
              <a:buFont typeface="+mj-lt"/>
              <a:buAutoNum type="arabicPeriod"/>
            </a:pPr>
            <a:r>
              <a:rPr lang="en-US" sz="2800" dirty="0">
                <a:effectLst>
                  <a:outerShdw blurRad="38100" dist="38100" dir="2700000" algn="tl">
                    <a:srgbClr val="000000">
                      <a:alpha val="43137"/>
                    </a:srgbClr>
                  </a:outerShdw>
                </a:effectLst>
              </a:rPr>
              <a:t>Range Layout and Limits</a:t>
            </a:r>
          </a:p>
          <a:p>
            <a:pPr marL="514350" indent="-514350">
              <a:buFont typeface="+mj-lt"/>
              <a:buAutoNum type="arabicPeriod"/>
            </a:pPr>
            <a:r>
              <a:rPr lang="en-US" sz="2800" dirty="0">
                <a:effectLst>
                  <a:outerShdw blurRad="38100" dist="38100" dir="2700000" algn="tl">
                    <a:srgbClr val="000000">
                      <a:alpha val="43137"/>
                    </a:srgbClr>
                  </a:outerShdw>
                </a:effectLst>
              </a:rPr>
              <a:t>Range Safety Rules</a:t>
            </a:r>
          </a:p>
          <a:p>
            <a:pPr marL="514350" indent="-514350">
              <a:buFont typeface="+mj-lt"/>
              <a:buAutoNum type="arabicPeriod"/>
            </a:pPr>
            <a:r>
              <a:rPr lang="en-US" sz="2800" dirty="0">
                <a:effectLst>
                  <a:outerShdw blurRad="38100" dist="38100" dir="2700000" algn="tl">
                    <a:srgbClr val="000000">
                      <a:alpha val="43137"/>
                    </a:srgbClr>
                  </a:outerShdw>
                </a:effectLst>
              </a:rPr>
              <a:t>Firing Line Commands</a:t>
            </a:r>
          </a:p>
          <a:p>
            <a:pPr marL="514350" indent="-514350">
              <a:buFont typeface="+mj-lt"/>
              <a:buAutoNum type="arabicPeriod"/>
            </a:pPr>
            <a:r>
              <a:rPr lang="en-US" sz="2800" dirty="0">
                <a:effectLst>
                  <a:outerShdw blurRad="38100" dist="38100" dir="2700000" algn="tl">
                    <a:srgbClr val="000000">
                      <a:alpha val="43137"/>
                    </a:srgbClr>
                  </a:outerShdw>
                </a:effectLst>
              </a:rPr>
              <a:t>Emergency Procedures</a:t>
            </a:r>
          </a:p>
        </p:txBody>
      </p:sp>
      <p:pic>
        <p:nvPicPr>
          <p:cNvPr id="13" name="Picture 12">
            <a:extLst>
              <a:ext uri="{FF2B5EF4-FFF2-40B4-BE49-F238E27FC236}">
                <a16:creationId xmlns:a16="http://schemas.microsoft.com/office/drawing/2014/main" id="{539E9615-9F99-480F-8534-39644BB52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DC9DC987-3228-4BAD-8D52-4A646CE7DA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72CC7632-2E35-4C8F-81E6-C70DFF3310F0}"/>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84676D73-3469-425E-B127-76100E9E24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IV: 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IV-17</a:t>
            </a:r>
          </a:p>
        </p:txBody>
      </p:sp>
      <p:sp>
        <p:nvSpPr>
          <p:cNvPr id="12" name="TextBox 11"/>
          <p:cNvSpPr txBox="1"/>
          <p:nvPr/>
        </p:nvSpPr>
        <p:spPr>
          <a:xfrm>
            <a:off x="3124200" y="1484174"/>
            <a:ext cx="8382000" cy="4031873"/>
          </a:xfrm>
          <a:prstGeom prst="rect">
            <a:avLst/>
          </a:prstGeom>
          <a:noFill/>
        </p:spPr>
        <p:txBody>
          <a:bodyPr wrap="square" rtlCol="0">
            <a:spAutoFit/>
          </a:bodyPr>
          <a:lstStyle/>
          <a:p>
            <a:pPr marL="571500" indent="-571500"/>
            <a:r>
              <a:rPr lang="en-US" sz="2800" b="1" i="1" dirty="0">
                <a:effectLst>
                  <a:outerShdw blurRad="38100" dist="38100" dir="2700000" algn="tl">
                    <a:srgbClr val="000000">
                      <a:alpha val="43137"/>
                    </a:srgbClr>
                  </a:outerShdw>
                </a:effectLst>
              </a:rPr>
              <a:t>Learning Objectives</a:t>
            </a:r>
            <a:r>
              <a:rPr lang="en-US" sz="2800" dirty="0">
                <a:effectLst>
                  <a:outerShdw blurRad="38100" dist="38100" dir="2700000" algn="tl">
                    <a:srgbClr val="000000">
                      <a:alpha val="43137"/>
                    </a:srgbClr>
                  </a:outerShdw>
                </a:effectLst>
              </a:rPr>
              <a:t>:  </a:t>
            </a:r>
          </a:p>
          <a:p>
            <a:pPr marL="571500" indent="-571500"/>
            <a:r>
              <a:rPr lang="en-US" sz="2800" dirty="0">
                <a:effectLst>
                  <a:outerShdw blurRad="38100" dist="38100" dir="2700000" algn="tl">
                    <a:srgbClr val="000000">
                      <a:alpha val="43137"/>
                    </a:srgbClr>
                  </a:outerShdw>
                </a:effectLst>
              </a:rPr>
              <a:t>Upon completion of this lesson, you should be able to:</a:t>
            </a:r>
          </a:p>
          <a:p>
            <a:pPr marL="571500" indent="-571500">
              <a:buFont typeface="+mj-lt"/>
              <a:buAutoNum type="arabicPeriod"/>
            </a:pPr>
            <a:r>
              <a:rPr lang="en-US" sz="2800" dirty="0">
                <a:effectLst>
                  <a:outerShdw blurRad="38100" dist="38100" dir="2700000" algn="tl">
                    <a:srgbClr val="000000">
                      <a:alpha val="43137"/>
                    </a:srgbClr>
                  </a:outerShdw>
                </a:effectLst>
              </a:rPr>
              <a:t>Explain the purpose of a range safety briefing</a:t>
            </a:r>
          </a:p>
          <a:p>
            <a:pPr marL="514350" indent="-514350">
              <a:buFont typeface="+mj-lt"/>
              <a:buAutoNum type="arabicPeriod"/>
            </a:pPr>
            <a:r>
              <a:rPr lang="en-US" sz="2800" dirty="0">
                <a:effectLst>
                  <a:outerShdw blurRad="38100" dist="38100" dir="2700000" algn="tl">
                    <a:srgbClr val="000000">
                      <a:alpha val="43137"/>
                    </a:srgbClr>
                  </a:outerShdw>
                </a:effectLst>
              </a:rPr>
              <a:t>Conduct a range safety briefing.</a:t>
            </a:r>
          </a:p>
          <a:p>
            <a:pPr marL="514350" indent="-514350">
              <a:buFont typeface="+mj-lt"/>
              <a:buAutoNum type="arabicPeriod"/>
            </a:pPr>
            <a:r>
              <a:rPr lang="en-US" sz="2800" dirty="0">
                <a:effectLst>
                  <a:outerShdw blurRad="38100" dist="38100" dir="2700000" algn="tl">
                    <a:srgbClr val="000000">
                      <a:alpha val="43137"/>
                    </a:srgbClr>
                  </a:outerShdw>
                </a:effectLst>
              </a:rPr>
              <a:t>Explain the purpose of a range safety briefing.</a:t>
            </a:r>
          </a:p>
          <a:p>
            <a:pPr marL="514350" indent="-514350">
              <a:buFont typeface="+mj-lt"/>
              <a:buAutoNum type="arabicPeriod"/>
            </a:pPr>
            <a:r>
              <a:rPr lang="en-US" sz="2800" dirty="0">
                <a:effectLst>
                  <a:outerShdw blurRad="38100" dist="38100" dir="2700000" algn="tl">
                    <a:srgbClr val="000000">
                      <a:alpha val="43137"/>
                    </a:srgbClr>
                  </a:outerShdw>
                </a:effectLst>
              </a:rPr>
              <a:t>List the topics are covered in a range safety briefing.</a:t>
            </a:r>
          </a:p>
          <a:p>
            <a:pPr marL="514350" indent="-514350">
              <a:buFont typeface="+mj-lt"/>
              <a:buAutoNum type="arabicPeriod"/>
            </a:pPr>
            <a:r>
              <a:rPr lang="en-US" sz="2800" dirty="0">
                <a:effectLst>
                  <a:outerShdw blurRad="38100" dist="38100" dir="2700000" algn="tl">
                    <a:srgbClr val="000000">
                      <a:alpha val="43137"/>
                    </a:srgbClr>
                  </a:outerShdw>
                </a:effectLst>
              </a:rPr>
              <a:t>Where the RSO stand when giving the briefing.</a:t>
            </a:r>
          </a:p>
          <a:p>
            <a:pPr marL="571500" indent="-571500" algn="ctr"/>
            <a:endParaRPr lang="en-US" sz="2800" dirty="0">
              <a:solidFill>
                <a:srgbClr val="FF0000"/>
              </a:solidFill>
              <a:effectLst>
                <a:outerShdw blurRad="38100" dist="38100" dir="2700000" algn="tl">
                  <a:srgbClr val="000000">
                    <a:alpha val="43137"/>
                  </a:srgbClr>
                </a:outerShdw>
              </a:effectLst>
            </a:endParaRPr>
          </a:p>
          <a:p>
            <a:pPr marL="571500" indent="-571500" algn="ctr"/>
            <a:r>
              <a:rPr lang="en-US" sz="3200" dirty="0">
                <a:solidFill>
                  <a:srgbClr val="FF0000"/>
                </a:solidFill>
                <a:effectLst>
                  <a:outerShdw blurRad="38100" dist="38100" dir="2700000" algn="tl">
                    <a:srgbClr val="000000">
                      <a:alpha val="43137"/>
                    </a:srgbClr>
                  </a:outerShdw>
                </a:effectLst>
              </a:rPr>
              <a:t>What are your questions?</a:t>
            </a:r>
          </a:p>
        </p:txBody>
      </p:sp>
      <p:pic>
        <p:nvPicPr>
          <p:cNvPr id="13" name="Picture 12">
            <a:extLst>
              <a:ext uri="{FF2B5EF4-FFF2-40B4-BE49-F238E27FC236}">
                <a16:creationId xmlns:a16="http://schemas.microsoft.com/office/drawing/2014/main" id="{231C6677-1092-4341-9FAD-34C0DFDD8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3513DBC4-7C50-4582-A16E-906B52EACC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572A149-3775-420B-8AC5-F7E6AB4F67F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D8C476C9-8F25-4756-A149-E6ED7B0FA2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 Preview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IV-18</a:t>
            </a:r>
          </a:p>
        </p:txBody>
      </p:sp>
      <p:sp>
        <p:nvSpPr>
          <p:cNvPr id="12" name="TextBox 11"/>
          <p:cNvSpPr txBox="1"/>
          <p:nvPr/>
        </p:nvSpPr>
        <p:spPr>
          <a:xfrm>
            <a:off x="3505200" y="1594844"/>
            <a:ext cx="7848600" cy="2677656"/>
          </a:xfrm>
          <a:prstGeom prst="rect">
            <a:avLst/>
          </a:prstGeom>
          <a:noFill/>
        </p:spPr>
        <p:txBody>
          <a:bodyPr wrap="square" rtlCol="0">
            <a:spAutoFit/>
          </a:bodyPr>
          <a:lstStyle/>
          <a:p>
            <a:pPr marL="571500" indent="-571500"/>
            <a:r>
              <a:rPr lang="en-US" sz="2800" dirty="0">
                <a:effectLst>
                  <a:outerShdw blurRad="38100" dist="38100" dir="2700000" algn="tl">
                    <a:srgbClr val="000000">
                      <a:alpha val="43137"/>
                    </a:srgbClr>
                  </a:outerShdw>
                </a:effectLst>
              </a:rPr>
              <a:t>In Lesson V you will learn:</a:t>
            </a:r>
          </a:p>
          <a:p>
            <a:pPr marL="571500" indent="-571500">
              <a:buFont typeface="Arial" pitchFamily="34" charset="0"/>
              <a:buChar char="•"/>
            </a:pPr>
            <a:r>
              <a:rPr lang="en-US" sz="2800" dirty="0">
                <a:effectLst>
                  <a:outerShdw blurRad="38100" dist="38100" dir="2700000" algn="tl">
                    <a:srgbClr val="000000">
                      <a:alpha val="43137"/>
                    </a:srgbClr>
                  </a:outerShdw>
                </a:effectLst>
              </a:rPr>
              <a:t>Purpose of Emergency Response Procedures.</a:t>
            </a:r>
          </a:p>
          <a:p>
            <a:pPr marL="571500" indent="-571500">
              <a:buFont typeface="Arial" pitchFamily="34" charset="0"/>
              <a:buChar char="•"/>
            </a:pPr>
            <a:r>
              <a:rPr lang="en-US" sz="2800" dirty="0">
                <a:effectLst>
                  <a:outerShdw blurRad="38100" dist="38100" dir="2700000" algn="tl">
                    <a:srgbClr val="000000">
                      <a:alpha val="43137"/>
                    </a:srgbClr>
                  </a:outerShdw>
                </a:effectLst>
              </a:rPr>
              <a:t>Steps taken during an emergency.</a:t>
            </a:r>
          </a:p>
          <a:p>
            <a:pPr marL="571500" indent="-571500">
              <a:buFont typeface="Arial" pitchFamily="34" charset="0"/>
              <a:buChar char="•"/>
            </a:pPr>
            <a:r>
              <a:rPr lang="en-US" sz="2800" dirty="0">
                <a:effectLst>
                  <a:outerShdw blurRad="38100" dist="38100" dir="2700000" algn="tl">
                    <a:srgbClr val="000000">
                      <a:alpha val="43137"/>
                    </a:srgbClr>
                  </a:outerShdw>
                </a:effectLst>
              </a:rPr>
              <a:t>Conducting emergency response plans.</a:t>
            </a:r>
          </a:p>
          <a:p>
            <a:pPr marL="571500" indent="-571500" algn="ctr"/>
            <a:endParaRPr lang="en-US" sz="2800" dirty="0">
              <a:solidFill>
                <a:srgbClr val="FF0000"/>
              </a:solidFill>
              <a:effectLst>
                <a:outerShdw blurRad="38100" dist="38100" dir="2700000" algn="tl">
                  <a:srgbClr val="000000">
                    <a:alpha val="43137"/>
                  </a:srgbClr>
                </a:outerShdw>
              </a:effectLst>
            </a:endParaRPr>
          </a:p>
          <a:p>
            <a:pPr marL="571500" indent="-571500" algn="ctr"/>
            <a:r>
              <a:rPr lang="en-US" sz="2800" dirty="0">
                <a:solidFill>
                  <a:srgbClr val="FF0000"/>
                </a:solidFill>
                <a:effectLst>
                  <a:outerShdw blurRad="38100" dist="38100" dir="2700000" algn="tl">
                    <a:srgbClr val="000000">
                      <a:alpha val="43137"/>
                    </a:srgbClr>
                  </a:outerShdw>
                </a:effectLst>
              </a:rPr>
              <a:t>What are your questions?</a:t>
            </a:r>
          </a:p>
        </p:txBody>
      </p:sp>
      <p:pic>
        <p:nvPicPr>
          <p:cNvPr id="13" name="Picture 12">
            <a:extLst>
              <a:ext uri="{FF2B5EF4-FFF2-40B4-BE49-F238E27FC236}">
                <a16:creationId xmlns:a16="http://schemas.microsoft.com/office/drawing/2014/main" id="{E0CA610C-54ED-4384-8334-0E37D9CC7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sp>
        <p:nvSpPr>
          <p:cNvPr id="14" name="TextBox 13">
            <a:extLst>
              <a:ext uri="{FF2B5EF4-FFF2-40B4-BE49-F238E27FC236}">
                <a16:creationId xmlns:a16="http://schemas.microsoft.com/office/drawing/2014/main" id="{BF7BACB4-B88C-498C-A800-923AA21EBB5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4"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IV</a:t>
            </a: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F1463A7A-5A3F-4CEB-8620-17CA1E0C14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 Emergency Procedures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V-1</a:t>
            </a:r>
          </a:p>
        </p:txBody>
      </p:sp>
      <p:sp>
        <p:nvSpPr>
          <p:cNvPr id="12" name="TextBox 11"/>
          <p:cNvSpPr txBox="1"/>
          <p:nvPr/>
        </p:nvSpPr>
        <p:spPr>
          <a:xfrm>
            <a:off x="3124200" y="1447800"/>
            <a:ext cx="8382000" cy="2677656"/>
          </a:xfrm>
          <a:prstGeom prst="rect">
            <a:avLst/>
          </a:prstGeom>
          <a:noFill/>
        </p:spPr>
        <p:txBody>
          <a:bodyPr wrap="square" rtlCol="0">
            <a:spAutoFit/>
          </a:bodyPr>
          <a:lstStyle/>
          <a:p>
            <a:pPr marL="457200" indent="-457200"/>
            <a:r>
              <a:rPr lang="en-US" sz="2800" b="1" i="1" dirty="0">
                <a:effectLst>
                  <a:outerShdw blurRad="38100" dist="38100" dir="2700000" algn="tl">
                    <a:srgbClr val="000000">
                      <a:alpha val="43137"/>
                    </a:srgbClr>
                  </a:outerShdw>
                </a:effectLst>
              </a:rPr>
              <a:t>Learning Objectives:</a:t>
            </a:r>
          </a:p>
          <a:p>
            <a:pPr marL="457200" indent="-457200"/>
            <a:r>
              <a:rPr lang="en-US" sz="2800" dirty="0">
                <a:effectLst>
                  <a:outerShdw blurRad="38100" dist="38100" dir="2700000" algn="tl">
                    <a:srgbClr val="000000">
                      <a:alpha val="43137"/>
                    </a:srgbClr>
                  </a:outerShdw>
                </a:effectLst>
              </a:rPr>
              <a:t>Upon completion of this lesson, you should be able to:</a:t>
            </a:r>
          </a:p>
          <a:p>
            <a:pPr marL="457200" indent="-457200">
              <a:buFont typeface="+mj-lt"/>
              <a:buAutoNum type="arabicPeriod"/>
            </a:pPr>
            <a:r>
              <a:rPr lang="en-US" sz="2800" dirty="0">
                <a:effectLst>
                  <a:outerShdw blurRad="38100" dist="38100" dir="2700000" algn="tl">
                    <a:srgbClr val="000000">
                      <a:alpha val="43137"/>
                    </a:srgbClr>
                  </a:outerShdw>
                </a:effectLst>
              </a:rPr>
              <a:t>Explain the purpose of having emergency procedures.</a:t>
            </a:r>
          </a:p>
          <a:p>
            <a:pPr marL="457200" indent="-457200">
              <a:buFont typeface="+mj-lt"/>
              <a:buAutoNum type="arabicPeriod"/>
            </a:pPr>
            <a:r>
              <a:rPr lang="en-US" sz="2800" dirty="0">
                <a:effectLst>
                  <a:outerShdw blurRad="38100" dist="38100" dir="2700000" algn="tl">
                    <a:srgbClr val="000000">
                      <a:alpha val="43137"/>
                    </a:srgbClr>
                  </a:outerShdw>
                </a:effectLst>
              </a:rPr>
              <a:t>Identify the steps to take during an emergency.</a:t>
            </a:r>
          </a:p>
          <a:p>
            <a:pPr marL="457200" indent="-457200">
              <a:buFont typeface="+mj-lt"/>
              <a:buAutoNum type="arabicPeriod"/>
            </a:pPr>
            <a:r>
              <a:rPr lang="en-US" sz="2800" dirty="0">
                <a:effectLst>
                  <a:outerShdw blurRad="38100" dist="38100" dir="2700000" algn="tl">
                    <a:srgbClr val="000000">
                      <a:alpha val="43137"/>
                    </a:srgbClr>
                  </a:outerShdw>
                </a:effectLst>
              </a:rPr>
              <a:t>Conduct an emergency exercise.</a:t>
            </a:r>
          </a:p>
        </p:txBody>
      </p:sp>
      <p:pic>
        <p:nvPicPr>
          <p:cNvPr id="13" name="Picture 12">
            <a:extLst>
              <a:ext uri="{FF2B5EF4-FFF2-40B4-BE49-F238E27FC236}">
                <a16:creationId xmlns:a16="http://schemas.microsoft.com/office/drawing/2014/main" id="{867E75F1-7183-45BF-83C1-98231964B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4D65118B-81E5-41C8-91AD-5CE7180EDB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ABDD4FAC-27E5-4572-9E6A-AAAF4465F6E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90CCEC3C-519B-4A0D-A68A-1149AD7104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6096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Purpose of Emergency Procedures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V-2</a:t>
            </a:r>
          </a:p>
        </p:txBody>
      </p:sp>
      <p:sp>
        <p:nvSpPr>
          <p:cNvPr id="12" name="TextBox 11"/>
          <p:cNvSpPr txBox="1"/>
          <p:nvPr/>
        </p:nvSpPr>
        <p:spPr>
          <a:xfrm>
            <a:off x="3200400" y="1752600"/>
            <a:ext cx="7620000" cy="1815882"/>
          </a:xfrm>
          <a:prstGeom prst="rect">
            <a:avLst/>
          </a:prstGeom>
          <a:noFill/>
        </p:spPr>
        <p:txBody>
          <a:bodyPr wrap="square" rtlCol="0">
            <a:spAutoFit/>
          </a:bodyPr>
          <a:lstStyle/>
          <a:p>
            <a:pPr marL="457200" indent="-457200">
              <a:buFont typeface="Wingdings" pitchFamily="2" charset="2"/>
              <a:buChar char="ü"/>
            </a:pPr>
            <a:r>
              <a:rPr lang="en-US" sz="2800" dirty="0">
                <a:effectLst>
                  <a:outerShdw blurRad="38100" dist="38100" dir="2700000" algn="tl">
                    <a:srgbClr val="000000">
                      <a:alpha val="43137"/>
                    </a:srgbClr>
                  </a:outerShdw>
                </a:effectLst>
              </a:rPr>
              <a:t>Minimize confusion during an emergency.</a:t>
            </a:r>
          </a:p>
          <a:p>
            <a:pPr marL="457200" indent="-457200">
              <a:buFont typeface="Wingdings" pitchFamily="2" charset="2"/>
              <a:buChar char="ü"/>
            </a:pPr>
            <a:r>
              <a:rPr lang="en-US" sz="2800" dirty="0">
                <a:effectLst>
                  <a:outerShdw blurRad="38100" dist="38100" dir="2700000" algn="tl">
                    <a:srgbClr val="000000">
                      <a:alpha val="43137"/>
                    </a:srgbClr>
                  </a:outerShdw>
                </a:effectLst>
              </a:rPr>
              <a:t>Save time responding to an emergency.</a:t>
            </a:r>
          </a:p>
          <a:p>
            <a:pPr marL="457200" indent="-457200">
              <a:buFont typeface="Wingdings" pitchFamily="2" charset="2"/>
              <a:buChar char="ü"/>
            </a:pPr>
            <a:r>
              <a:rPr lang="en-US" sz="2800" dirty="0">
                <a:effectLst>
                  <a:outerShdw blurRad="38100" dist="38100" dir="2700000" algn="tl">
                    <a:srgbClr val="000000">
                      <a:alpha val="43137"/>
                    </a:srgbClr>
                  </a:outerShdw>
                </a:effectLst>
              </a:rPr>
              <a:t>May reduce insurance costs.</a:t>
            </a:r>
          </a:p>
          <a:p>
            <a:pPr marL="457200" indent="-457200"/>
            <a:endParaRPr lang="en-US" sz="28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3BC949BD-B452-454B-9EF2-26C1D5B5B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59992D41-363B-497A-B214-6B6F422DAA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F6103BC9-333E-4F81-AE3E-0BA127676AA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513D1A38-AE2A-445A-ABA6-B5BAC72C22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6062" y="609599"/>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Emergency Procedures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V-3</a:t>
            </a:r>
          </a:p>
        </p:txBody>
      </p:sp>
      <p:sp>
        <p:nvSpPr>
          <p:cNvPr id="12" name="TextBox 11"/>
          <p:cNvSpPr txBox="1"/>
          <p:nvPr/>
        </p:nvSpPr>
        <p:spPr>
          <a:xfrm>
            <a:off x="3205162" y="1831639"/>
            <a:ext cx="8382000" cy="3194721"/>
          </a:xfrm>
          <a:prstGeom prst="rect">
            <a:avLst/>
          </a:prstGeom>
          <a:noFill/>
        </p:spPr>
        <p:txBody>
          <a:bodyPr wrap="square" rtlCol="0">
            <a:spAutoFit/>
          </a:bodyPr>
          <a:lstStyle/>
          <a:p>
            <a:pPr>
              <a:lnSpc>
                <a:spcPct val="90000"/>
              </a:lnSpc>
              <a:buFont typeface="Wingdings" pitchFamily="2" charset="2"/>
              <a:buNone/>
            </a:pPr>
            <a:r>
              <a:rPr lang="en-US" sz="2800" dirty="0">
                <a:effectLst>
                  <a:outerShdw blurRad="38100" dist="38100" dir="2700000" algn="tl">
                    <a:srgbClr val="000000">
                      <a:alpha val="43137"/>
                    </a:srgbClr>
                  </a:outerShdw>
                </a:effectLst>
              </a:rPr>
              <a:t>Standardize steps and the sequence in which they are performed. </a:t>
            </a:r>
          </a:p>
          <a:p>
            <a:pPr>
              <a:lnSpc>
                <a:spcPct val="90000"/>
              </a:lnSpc>
              <a:buFont typeface="Wingdings" pitchFamily="2" charset="2"/>
              <a:buNone/>
            </a:pPr>
            <a:endParaRPr lang="en-US" sz="2800" dirty="0">
              <a:effectLst>
                <a:outerShdw blurRad="38100" dist="38100" dir="2700000" algn="tl">
                  <a:srgbClr val="000000">
                    <a:alpha val="43137"/>
                  </a:srgbClr>
                </a:outerShdw>
              </a:effectLst>
            </a:endParaRPr>
          </a:p>
          <a:p>
            <a:pPr marL="457200" indent="-457200">
              <a:lnSpc>
                <a:spcPct val="90000"/>
              </a:lnSpc>
              <a:buFont typeface="+mj-lt"/>
              <a:buAutoNum type="arabicPeriod"/>
            </a:pPr>
            <a:r>
              <a:rPr lang="en-US" sz="2800" dirty="0">
                <a:effectLst>
                  <a:outerShdw blurRad="38100" dist="38100" dir="2700000" algn="tl">
                    <a:srgbClr val="000000">
                      <a:alpha val="43137"/>
                    </a:srgbClr>
                  </a:outerShdw>
                </a:effectLst>
              </a:rPr>
              <a:t>Take charge of the situation.</a:t>
            </a:r>
          </a:p>
          <a:p>
            <a:pPr marL="457200" indent="-457200">
              <a:lnSpc>
                <a:spcPct val="90000"/>
              </a:lnSpc>
              <a:buFont typeface="+mj-lt"/>
              <a:buAutoNum type="arabicPeriod"/>
            </a:pPr>
            <a:r>
              <a:rPr lang="en-US" sz="2800" dirty="0">
                <a:effectLst>
                  <a:outerShdw blurRad="38100" dist="38100" dir="2700000" algn="tl">
                    <a:srgbClr val="000000">
                      <a:alpha val="43137"/>
                    </a:srgbClr>
                  </a:outerShdw>
                </a:effectLst>
              </a:rPr>
              <a:t>Call for help, if required.</a:t>
            </a:r>
          </a:p>
          <a:p>
            <a:pPr marL="457200" indent="-457200">
              <a:lnSpc>
                <a:spcPct val="90000"/>
              </a:lnSpc>
              <a:buFont typeface="+mj-lt"/>
              <a:buAutoNum type="arabicPeriod"/>
            </a:pPr>
            <a:r>
              <a:rPr lang="en-US" sz="2800" dirty="0">
                <a:effectLst>
                  <a:outerShdw blurRad="38100" dist="38100" dir="2700000" algn="tl">
                    <a:srgbClr val="000000">
                      <a:alpha val="43137"/>
                    </a:srgbClr>
                  </a:outerShdw>
                </a:effectLst>
              </a:rPr>
              <a:t>Render aid, within scope of training.</a:t>
            </a:r>
          </a:p>
          <a:p>
            <a:pPr marL="457200" indent="-457200">
              <a:lnSpc>
                <a:spcPct val="90000"/>
              </a:lnSpc>
              <a:buFont typeface="+mj-lt"/>
              <a:buAutoNum type="arabicPeriod"/>
            </a:pPr>
            <a:r>
              <a:rPr lang="en-US" sz="2800" dirty="0">
                <a:effectLst>
                  <a:outerShdw blurRad="38100" dist="38100" dir="2700000" algn="tl">
                    <a:srgbClr val="000000">
                      <a:alpha val="43137"/>
                    </a:srgbClr>
                  </a:outerShdw>
                </a:effectLst>
              </a:rPr>
              <a:t>Direct medical help to location.</a:t>
            </a:r>
          </a:p>
          <a:p>
            <a:pPr marL="457200" indent="-457200">
              <a:lnSpc>
                <a:spcPct val="90000"/>
              </a:lnSpc>
              <a:buFont typeface="+mj-lt"/>
              <a:buAutoNum type="arabicPeriod"/>
            </a:pPr>
            <a:r>
              <a:rPr lang="en-US" sz="2800" dirty="0">
                <a:effectLst>
                  <a:outerShdw blurRad="38100" dist="38100" dir="2700000" algn="tl">
                    <a:srgbClr val="000000">
                      <a:alpha val="43137"/>
                    </a:srgbClr>
                  </a:outerShdw>
                </a:effectLst>
              </a:rPr>
              <a:t>Take notes (Reports).</a:t>
            </a:r>
          </a:p>
        </p:txBody>
      </p:sp>
      <p:pic>
        <p:nvPicPr>
          <p:cNvPr id="13" name="Picture 12">
            <a:extLst>
              <a:ext uri="{FF2B5EF4-FFF2-40B4-BE49-F238E27FC236}">
                <a16:creationId xmlns:a16="http://schemas.microsoft.com/office/drawing/2014/main" id="{D4206009-501C-4903-B05B-8540F28E3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964C4065-447A-413F-84B0-1F3D714A79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EDA0A5D6-C905-4E78-9D2D-4100BC36CC5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C7A6C3D8-ACBB-4F2F-A935-6DA572969B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649011"/>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Step 1: Take Charge of Situation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V-4</a:t>
            </a:r>
          </a:p>
        </p:txBody>
      </p:sp>
      <p:sp>
        <p:nvSpPr>
          <p:cNvPr id="12" name="TextBox 11"/>
          <p:cNvSpPr txBox="1"/>
          <p:nvPr/>
        </p:nvSpPr>
        <p:spPr>
          <a:xfrm>
            <a:off x="3695700" y="1545729"/>
            <a:ext cx="7924800" cy="4401205"/>
          </a:xfrm>
          <a:prstGeom prst="rect">
            <a:avLst/>
          </a:prstGeom>
          <a:noFill/>
        </p:spPr>
        <p:txBody>
          <a:bodyPr wrap="square" rtlCol="0">
            <a:spAutoFit/>
          </a:bodyPr>
          <a:lstStyle/>
          <a:p>
            <a:pPr marL="457200" indent="-457200"/>
            <a:r>
              <a:rPr lang="en-US" sz="2800" dirty="0">
                <a:effectLst>
                  <a:outerShdw blurRad="38100" dist="38100" dir="2700000" algn="tl">
                    <a:srgbClr val="000000">
                      <a:alpha val="43137"/>
                    </a:srgbClr>
                  </a:outerShdw>
                </a:effectLst>
              </a:rPr>
              <a:t>Cease firing, unload, and stay in place.</a:t>
            </a:r>
          </a:p>
          <a:p>
            <a:pPr marL="457200" indent="-457200">
              <a:buFont typeface="+mj-lt"/>
              <a:buAutoNum type="arabicPeriod"/>
            </a:pPr>
            <a:r>
              <a:rPr lang="en-US" sz="2800" dirty="0">
                <a:effectLst>
                  <a:outerShdw blurRad="38100" dist="38100" dir="2700000" algn="tl">
                    <a:srgbClr val="000000">
                      <a:alpha val="43137"/>
                    </a:srgbClr>
                  </a:outerShdw>
                </a:effectLst>
              </a:rPr>
              <a:t>Evaluate the situation.</a:t>
            </a:r>
          </a:p>
          <a:p>
            <a:pPr marL="914400" lvl="1" indent="-457200">
              <a:buFont typeface="+mj-lt"/>
              <a:buAutoNum type="alphaLcPeriod"/>
            </a:pPr>
            <a:r>
              <a:rPr lang="en-US" sz="2800" dirty="0">
                <a:effectLst>
                  <a:outerShdw blurRad="38100" dist="38100" dir="2700000" algn="tl">
                    <a:srgbClr val="000000">
                      <a:alpha val="43137"/>
                    </a:srgbClr>
                  </a:outerShdw>
                </a:effectLst>
              </a:rPr>
              <a:t>Minor or major injury?</a:t>
            </a:r>
          </a:p>
          <a:p>
            <a:pPr marL="914400" lvl="1" indent="-457200">
              <a:buFont typeface="+mj-lt"/>
              <a:buAutoNum type="alphaLcPeriod"/>
            </a:pPr>
            <a:r>
              <a:rPr lang="en-US" sz="2800" b="1" dirty="0">
                <a:solidFill>
                  <a:srgbClr val="FF0000"/>
                </a:solidFill>
                <a:effectLst>
                  <a:outerShdw blurRad="38100" dist="38100" dir="2700000" algn="tl">
                    <a:srgbClr val="000000">
                      <a:alpha val="43137"/>
                    </a:srgbClr>
                  </a:outerShdw>
                </a:effectLst>
              </a:rPr>
              <a:t>If major, call for help immediately</a:t>
            </a:r>
          </a:p>
          <a:p>
            <a:pPr marL="457200" indent="-457200">
              <a:buFont typeface="+mj-lt"/>
              <a:buAutoNum type="arabicPeriod"/>
            </a:pPr>
            <a:r>
              <a:rPr lang="en-US" sz="2800" dirty="0">
                <a:effectLst>
                  <a:outerShdw blurRad="38100" dist="38100" dir="2700000" algn="tl">
                    <a:srgbClr val="000000">
                      <a:alpha val="43137"/>
                    </a:srgbClr>
                  </a:outerShdw>
                </a:effectLst>
              </a:rPr>
              <a:t>Designate helpers if necessary.</a:t>
            </a:r>
          </a:p>
          <a:p>
            <a:pPr marL="914400" lvl="1" indent="-457200">
              <a:buFont typeface="+mj-lt"/>
              <a:buAutoNum type="alphaLcPeriod"/>
            </a:pPr>
            <a:r>
              <a:rPr lang="en-US" sz="2800" dirty="0">
                <a:effectLst>
                  <a:outerShdw blurRad="38100" dist="38100" dir="2700000" algn="tl">
                    <a:srgbClr val="000000">
                      <a:alpha val="43137"/>
                    </a:srgbClr>
                  </a:outerShdw>
                </a:effectLst>
              </a:rPr>
              <a:t>Call for help, if required.</a:t>
            </a:r>
          </a:p>
          <a:p>
            <a:pPr marL="914400" lvl="1" indent="-457200">
              <a:buFont typeface="+mj-lt"/>
              <a:buAutoNum type="alphaLcPeriod"/>
            </a:pPr>
            <a:r>
              <a:rPr lang="en-US" sz="2800" dirty="0">
                <a:effectLst>
                  <a:outerShdw blurRad="38100" dist="38100" dir="2700000" algn="tl">
                    <a:srgbClr val="000000">
                      <a:alpha val="43137"/>
                    </a:srgbClr>
                  </a:outerShdw>
                </a:effectLst>
              </a:rPr>
              <a:t>Render aid, within scope of training.</a:t>
            </a:r>
          </a:p>
          <a:p>
            <a:pPr marL="914400" lvl="1" indent="-457200">
              <a:buFont typeface="+mj-lt"/>
              <a:buAutoNum type="alphaLcPeriod"/>
            </a:pPr>
            <a:r>
              <a:rPr lang="en-US" sz="2800" dirty="0">
                <a:effectLst>
                  <a:outerShdw blurRad="38100" dist="38100" dir="2700000" algn="tl">
                    <a:srgbClr val="000000">
                      <a:alpha val="43137"/>
                    </a:srgbClr>
                  </a:outerShdw>
                </a:effectLst>
              </a:rPr>
              <a:t>Direct medical help to location.</a:t>
            </a:r>
          </a:p>
          <a:p>
            <a:pPr marL="914400" lvl="1" indent="-457200">
              <a:buFont typeface="+mj-lt"/>
              <a:buAutoNum type="alphaLcPeriod"/>
            </a:pPr>
            <a:r>
              <a:rPr lang="en-US" sz="2800" dirty="0">
                <a:effectLst>
                  <a:outerShdw blurRad="38100" dist="38100" dir="2700000" algn="tl">
                    <a:srgbClr val="000000">
                      <a:alpha val="43137"/>
                    </a:srgbClr>
                  </a:outerShdw>
                </a:effectLst>
              </a:rPr>
              <a:t>Take notes (Reports).</a:t>
            </a:r>
          </a:p>
          <a:p>
            <a:pPr marL="457200" indent="-457200"/>
            <a:endParaRPr lang="en-US" sz="28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25E24DA7-EE76-4820-88C8-DE7351E61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3596A3D0-AC5B-416A-A276-C6C5626178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FD609F0F-36CA-4395-B6FA-88F28A864A6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DE8EE004-A875-44D5-97BA-94DECAB384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3174" y="5299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Step 2: Call for Help</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V-5</a:t>
            </a:r>
          </a:p>
        </p:txBody>
      </p:sp>
      <p:sp>
        <p:nvSpPr>
          <p:cNvPr id="12" name="TextBox 11"/>
          <p:cNvSpPr txBox="1"/>
          <p:nvPr/>
        </p:nvSpPr>
        <p:spPr>
          <a:xfrm>
            <a:off x="2957512" y="1311235"/>
            <a:ext cx="8382000" cy="4832092"/>
          </a:xfrm>
          <a:prstGeom prst="rect">
            <a:avLst/>
          </a:prstGeom>
          <a:noFill/>
        </p:spPr>
        <p:txBody>
          <a:bodyPr wrap="square" rtlCol="0">
            <a:spAutoFit/>
          </a:bodyPr>
          <a:lstStyle/>
          <a:p>
            <a:pPr marL="461963" indent="-461963"/>
            <a:r>
              <a:rPr lang="en-US" sz="2800" dirty="0">
                <a:effectLst>
                  <a:outerShdw blurRad="38100" dist="38100" dir="2700000" algn="tl">
                    <a:srgbClr val="000000">
                      <a:alpha val="43137"/>
                    </a:srgbClr>
                  </a:outerShdw>
                </a:effectLst>
              </a:rPr>
              <a:t>Checklist on how to make the call.</a:t>
            </a:r>
          </a:p>
          <a:p>
            <a:pPr marL="461963" indent="-461963">
              <a:buFont typeface="+mj-lt"/>
              <a:buAutoNum type="arabicPeriod"/>
            </a:pPr>
            <a:r>
              <a:rPr lang="en-US" sz="2800" dirty="0">
                <a:effectLst>
                  <a:outerShdw blurRad="38100" dist="38100" dir="2700000" algn="tl">
                    <a:srgbClr val="000000">
                      <a:alpha val="43137"/>
                    </a:srgbClr>
                  </a:outerShdw>
                </a:effectLst>
              </a:rPr>
              <a:t>Have phone numbers or radio emergency channel on hand.</a:t>
            </a:r>
          </a:p>
          <a:p>
            <a:pPr marL="461963" indent="-461963">
              <a:buFont typeface="+mj-lt"/>
              <a:buAutoNum type="arabicPeriod"/>
            </a:pPr>
            <a:r>
              <a:rPr lang="en-US" sz="2800" dirty="0">
                <a:effectLst>
                  <a:outerShdw blurRad="38100" dist="38100" dir="2700000" algn="tl">
                    <a:srgbClr val="000000">
                      <a:alpha val="43137"/>
                    </a:srgbClr>
                  </a:outerShdw>
                </a:effectLst>
              </a:rPr>
              <a:t>Give the dispatcher necessary information:</a:t>
            </a:r>
          </a:p>
          <a:p>
            <a:pPr marL="919163" lvl="1" indent="-461963">
              <a:buFont typeface="+mj-lt"/>
              <a:buAutoNum type="alphaLcPeriod"/>
            </a:pPr>
            <a:r>
              <a:rPr lang="en-US" sz="2800" dirty="0">
                <a:effectLst>
                  <a:outerShdw blurRad="38100" dist="38100" dir="2700000" algn="tl">
                    <a:srgbClr val="000000">
                      <a:alpha val="43137"/>
                    </a:srgbClr>
                  </a:outerShdw>
                </a:effectLst>
              </a:rPr>
              <a:t>Location </a:t>
            </a:r>
          </a:p>
          <a:p>
            <a:pPr marL="919163" lvl="1" indent="-461963">
              <a:buFont typeface="+mj-lt"/>
              <a:buAutoNum type="alphaLcPeriod"/>
            </a:pPr>
            <a:r>
              <a:rPr lang="en-US" sz="2800" dirty="0">
                <a:effectLst>
                  <a:outerShdw blurRad="38100" dist="38100" dir="2700000" algn="tl">
                    <a:srgbClr val="000000">
                      <a:alpha val="43137"/>
                    </a:srgbClr>
                  </a:outerShdw>
                </a:effectLst>
              </a:rPr>
              <a:t>Phone number from where the call is being made</a:t>
            </a:r>
          </a:p>
          <a:p>
            <a:pPr marL="919163" lvl="1" indent="-461963">
              <a:buFont typeface="+mj-lt"/>
              <a:buAutoNum type="alphaLcPeriod"/>
            </a:pPr>
            <a:r>
              <a:rPr lang="en-US" sz="2800" dirty="0">
                <a:effectLst>
                  <a:outerShdw blurRad="38100" dist="38100" dir="2700000" algn="tl">
                    <a:srgbClr val="000000">
                      <a:alpha val="43137"/>
                    </a:srgbClr>
                  </a:outerShdw>
                </a:effectLst>
              </a:rPr>
              <a:t>Your name</a:t>
            </a:r>
          </a:p>
          <a:p>
            <a:pPr marL="919163" lvl="1" indent="-461963">
              <a:buFont typeface="+mj-lt"/>
              <a:buAutoNum type="alphaLcPeriod"/>
            </a:pPr>
            <a:r>
              <a:rPr lang="en-US" sz="2800" dirty="0">
                <a:effectLst>
                  <a:outerShdw blurRad="38100" dist="38100" dir="2700000" algn="tl">
                    <a:srgbClr val="000000">
                      <a:alpha val="43137"/>
                    </a:srgbClr>
                  </a:outerShdw>
                </a:effectLst>
              </a:rPr>
              <a:t>What happened</a:t>
            </a:r>
          </a:p>
          <a:p>
            <a:pPr marL="919163" lvl="1" indent="-461963">
              <a:buFont typeface="+mj-lt"/>
              <a:buAutoNum type="alphaLcPeriod"/>
            </a:pPr>
            <a:r>
              <a:rPr lang="en-US" sz="2800" dirty="0">
                <a:effectLst>
                  <a:outerShdw blurRad="38100" dist="38100" dir="2700000" algn="tl">
                    <a:srgbClr val="000000">
                      <a:alpha val="43137"/>
                    </a:srgbClr>
                  </a:outerShdw>
                </a:effectLst>
              </a:rPr>
              <a:t>How many people injured; condition of injured</a:t>
            </a:r>
          </a:p>
          <a:p>
            <a:pPr marL="919163" lvl="1" indent="-461963">
              <a:buFont typeface="+mj-lt"/>
              <a:buAutoNum type="alphaLcPeriod"/>
            </a:pPr>
            <a:r>
              <a:rPr lang="en-US" sz="2800" dirty="0">
                <a:effectLst>
                  <a:outerShdw blurRad="38100" dist="38100" dir="2700000" algn="tl">
                    <a:srgbClr val="000000">
                      <a:alpha val="43137"/>
                    </a:srgbClr>
                  </a:outerShdw>
                </a:effectLst>
              </a:rPr>
              <a:t>Location of person who will direct help to the scene</a:t>
            </a:r>
          </a:p>
        </p:txBody>
      </p:sp>
      <p:pic>
        <p:nvPicPr>
          <p:cNvPr id="13" name="Picture 12">
            <a:extLst>
              <a:ext uri="{FF2B5EF4-FFF2-40B4-BE49-F238E27FC236}">
                <a16:creationId xmlns:a16="http://schemas.microsoft.com/office/drawing/2014/main" id="{9625934A-0515-4B3B-8A18-E8DF5F622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C7F94880-D496-4FCC-A8AE-74C207C1A9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7035884-E717-46BE-9603-AE58999E4353}"/>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3C57F10F-E4F1-4CE3-B4FC-10F6AA6779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Step 3: Render Aid</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V-6</a:t>
            </a:r>
          </a:p>
        </p:txBody>
      </p:sp>
      <p:sp>
        <p:nvSpPr>
          <p:cNvPr id="12" name="TextBox 11"/>
          <p:cNvSpPr txBox="1"/>
          <p:nvPr/>
        </p:nvSpPr>
        <p:spPr>
          <a:xfrm>
            <a:off x="3048000" y="1600201"/>
            <a:ext cx="8382000" cy="4401205"/>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Training and Equipment</a:t>
            </a:r>
          </a:p>
          <a:p>
            <a:pPr marL="914400" lvl="1" indent="-457200">
              <a:buFont typeface="+mj-lt"/>
              <a:buAutoNum type="arabicPeriod"/>
            </a:pPr>
            <a:r>
              <a:rPr lang="en-US" sz="2800" dirty="0">
                <a:effectLst>
                  <a:outerShdw blurRad="38100" dist="38100" dir="2700000" algn="tl">
                    <a:srgbClr val="000000">
                      <a:alpha val="43137"/>
                    </a:srgbClr>
                  </a:outerShdw>
                </a:effectLst>
              </a:rPr>
              <a:t>First-aid training &amp; CPR are highly recommended. </a:t>
            </a:r>
          </a:p>
          <a:p>
            <a:pPr marL="914400" lvl="1" indent="-457200">
              <a:buFont typeface="+mj-lt"/>
              <a:buAutoNum type="arabicPeriod"/>
            </a:pPr>
            <a:r>
              <a:rPr lang="en-US" sz="2800" dirty="0">
                <a:effectLst>
                  <a:outerShdw blurRad="38100" dist="38100" dir="2700000" algn="tl">
                    <a:srgbClr val="000000">
                      <a:alpha val="43137"/>
                    </a:srgbClr>
                  </a:outerShdw>
                </a:effectLst>
              </a:rPr>
              <a:t>Contact doctor’s office for first-aid kit requirements.</a:t>
            </a:r>
          </a:p>
          <a:p>
            <a:pPr marL="457200" indent="-457200">
              <a:buFont typeface="+mj-lt"/>
              <a:buAutoNum type="alphaUcPeriod"/>
            </a:pPr>
            <a:r>
              <a:rPr lang="en-US" sz="2800" dirty="0">
                <a:effectLst>
                  <a:outerShdw blurRad="38100" dist="38100" dir="2700000" algn="tl">
                    <a:srgbClr val="000000">
                      <a:alpha val="43137"/>
                    </a:srgbClr>
                  </a:outerShdw>
                </a:effectLst>
              </a:rPr>
              <a:t>Good Samaritan Law (Refer to Connecticut OLR Update 09/2018 Handout</a:t>
            </a:r>
          </a:p>
          <a:p>
            <a:pPr marL="457200" indent="-457200">
              <a:buFont typeface="+mj-lt"/>
              <a:buAutoNum type="alphaUcPeriod"/>
            </a:pPr>
            <a:r>
              <a:rPr lang="en-US" sz="2800" dirty="0">
                <a:effectLst>
                  <a:outerShdw blurRad="38100" dist="38100" dir="2700000" algn="tl">
                    <a:srgbClr val="000000">
                      <a:alpha val="43137"/>
                    </a:srgbClr>
                  </a:outerShdw>
                </a:effectLst>
              </a:rPr>
              <a:t>Aid </a:t>
            </a:r>
          </a:p>
          <a:p>
            <a:pPr marL="914400" lvl="1" indent="-457200">
              <a:buFont typeface="+mj-lt"/>
              <a:buAutoNum type="arabicPeriod"/>
            </a:pPr>
            <a:r>
              <a:rPr lang="en-US" sz="2800" dirty="0">
                <a:effectLst>
                  <a:outerShdw blurRad="38100" dist="38100" dir="2700000" algn="tl">
                    <a:srgbClr val="000000">
                      <a:alpha val="43137"/>
                    </a:srgbClr>
                  </a:outerShdw>
                </a:effectLst>
              </a:rPr>
              <a:t>Determine level of care. (Call for help or treat?)</a:t>
            </a:r>
          </a:p>
          <a:p>
            <a:pPr marL="457200" indent="-457200">
              <a:buFont typeface="+mj-lt"/>
              <a:buAutoNum type="alphaUcPeriod"/>
            </a:pPr>
            <a:r>
              <a:rPr lang="en-US" sz="2800" dirty="0">
                <a:effectLst>
                  <a:outerShdw blurRad="38100" dist="38100" dir="2700000" algn="tl">
                    <a:srgbClr val="000000">
                      <a:alpha val="43137"/>
                    </a:srgbClr>
                  </a:outerShdw>
                </a:effectLst>
              </a:rPr>
              <a:t>Gather information for emergency phone call. </a:t>
            </a:r>
          </a:p>
          <a:p>
            <a:pPr marL="457200" indent="-457200"/>
            <a:endParaRPr lang="en-US" sz="28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872CDE92-1647-42A9-A79A-2E4BA485E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61C8F6EB-982F-49C5-BEB3-F5B777A534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C32A6C6E-FD1E-4CAC-989E-50B1B8FA501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87DF4532-A9DD-48C2-A5B5-4694D32963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Step 4: Direct Medical Help to Location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V-7</a:t>
            </a:r>
          </a:p>
        </p:txBody>
      </p:sp>
      <p:sp>
        <p:nvSpPr>
          <p:cNvPr id="12" name="TextBox 11"/>
          <p:cNvSpPr txBox="1"/>
          <p:nvPr/>
        </p:nvSpPr>
        <p:spPr>
          <a:xfrm>
            <a:off x="3124200" y="1828801"/>
            <a:ext cx="8382000" cy="224676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Position one or more persons to direct the emergency vehicle:</a:t>
            </a:r>
          </a:p>
          <a:p>
            <a:pPr marL="914400" lvl="1" indent="-457200">
              <a:buFont typeface="+mj-lt"/>
              <a:buAutoNum type="arabicPeriod"/>
            </a:pPr>
            <a:r>
              <a:rPr lang="en-US" sz="2800" dirty="0">
                <a:effectLst>
                  <a:outerShdw blurRad="38100" dist="38100" dir="2700000" algn="tl">
                    <a:srgbClr val="000000">
                      <a:alpha val="43137"/>
                    </a:srgbClr>
                  </a:outerShdw>
                </a:effectLst>
              </a:rPr>
              <a:t>On main road to entrance of the facility.</a:t>
            </a:r>
          </a:p>
          <a:p>
            <a:pPr marL="914400" lvl="1" indent="-457200">
              <a:buFont typeface="+mj-lt"/>
              <a:buAutoNum type="arabicPeriod"/>
            </a:pPr>
            <a:r>
              <a:rPr lang="en-US" sz="2800" dirty="0">
                <a:effectLst>
                  <a:outerShdw blurRad="38100" dist="38100" dir="2700000" algn="tl">
                    <a:srgbClr val="000000">
                      <a:alpha val="43137"/>
                    </a:srgbClr>
                  </a:outerShdw>
                </a:effectLst>
              </a:rPr>
              <a:t>On road to range.</a:t>
            </a:r>
          </a:p>
          <a:p>
            <a:pPr marL="914400" lvl="1" indent="-457200">
              <a:buFont typeface="+mj-lt"/>
              <a:buAutoNum type="arabicPeriod"/>
            </a:pPr>
            <a:r>
              <a:rPr lang="en-US" sz="2800" dirty="0">
                <a:effectLst>
                  <a:outerShdw blurRad="38100" dist="38100" dir="2700000" algn="tl">
                    <a:srgbClr val="000000">
                      <a:alpha val="43137"/>
                    </a:srgbClr>
                  </a:outerShdw>
                </a:effectLst>
              </a:rPr>
              <a:t>Outside the building.</a:t>
            </a:r>
          </a:p>
        </p:txBody>
      </p:sp>
      <p:pic>
        <p:nvPicPr>
          <p:cNvPr id="13" name="Picture 12">
            <a:extLst>
              <a:ext uri="{FF2B5EF4-FFF2-40B4-BE49-F238E27FC236}">
                <a16:creationId xmlns:a16="http://schemas.microsoft.com/office/drawing/2014/main" id="{BC547963-A8CA-401E-855E-3A6C38A46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8FC7F2EA-A64D-41A1-B473-3BABBB6462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F4E0EC36-99BA-4F60-BF5E-FD759117A03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77679914-49E0-4BC4-85C6-5D77C037134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0" y="339627"/>
            <a:ext cx="7772400" cy="769441"/>
          </a:xfrm>
        </p:spPr>
        <p:txBody>
          <a:bodyPr>
            <a:spAutoFit/>
          </a:bodyPr>
          <a:lstStyle/>
          <a:p>
            <a:r>
              <a:rPr lang="en-US" b="1" dirty="0">
                <a:solidFill>
                  <a:srgbClr val="FF0000"/>
                </a:solidFill>
                <a:effectLst>
                  <a:outerShdw blurRad="38100" dist="38100" dir="2700000" algn="tl">
                    <a:srgbClr val="000000">
                      <a:alpha val="43137"/>
                    </a:srgbClr>
                  </a:outerShdw>
                </a:effectLst>
                <a:latin typeface="+mn-lt"/>
              </a:rPr>
              <a:t>Course Goal</a:t>
            </a:r>
          </a:p>
        </p:txBody>
      </p:sp>
      <p:sp>
        <p:nvSpPr>
          <p:cNvPr id="3" name="Subtitle 2"/>
          <p:cNvSpPr>
            <a:spLocks noGrp="1"/>
          </p:cNvSpPr>
          <p:nvPr>
            <p:ph type="subTitle" idx="1"/>
          </p:nvPr>
        </p:nvSpPr>
        <p:spPr>
          <a:xfrm>
            <a:off x="3257550" y="1447800"/>
            <a:ext cx="8458200" cy="2554545"/>
          </a:xfrm>
        </p:spPr>
        <p:txBody>
          <a:bodyPr wrap="square">
            <a:spAutoFit/>
          </a:bodyPr>
          <a:lstStyle/>
          <a:p>
            <a:pPr algn="l"/>
            <a:r>
              <a:rPr lang="en-US" dirty="0">
                <a:solidFill>
                  <a:schemeClr val="tx1"/>
                </a:solidFill>
                <a:effectLst>
                  <a:outerShdw blurRad="38100" dist="38100" dir="2700000" algn="tl">
                    <a:srgbClr val="000000">
                      <a:alpha val="43137"/>
                    </a:srgbClr>
                  </a:outerShdw>
                </a:effectLst>
              </a:rPr>
              <a:t>To develop NRA Certified Range Safety Officers who possess the </a:t>
            </a:r>
            <a:r>
              <a:rPr lang="en-US" b="1" i="1" u="sng" dirty="0">
                <a:solidFill>
                  <a:schemeClr val="tx1"/>
                </a:solidFill>
                <a:effectLst>
                  <a:outerShdw blurRad="38100" dist="38100" dir="2700000" algn="tl">
                    <a:srgbClr val="000000">
                      <a:alpha val="43137"/>
                    </a:srgbClr>
                  </a:outerShdw>
                </a:effectLst>
              </a:rPr>
              <a:t>knowledge</a:t>
            </a:r>
            <a:r>
              <a:rPr lang="en-US" dirty="0">
                <a:solidFill>
                  <a:schemeClr val="tx1"/>
                </a:solidFill>
                <a:effectLst>
                  <a:outerShdw blurRad="38100" dist="38100" dir="2700000" algn="tl">
                    <a:srgbClr val="000000">
                      <a:alpha val="43137"/>
                    </a:srgbClr>
                  </a:outerShdw>
                </a:effectLst>
              </a:rPr>
              <a:t>, </a:t>
            </a:r>
            <a:r>
              <a:rPr lang="en-US" b="1" i="1" u="sng" dirty="0">
                <a:solidFill>
                  <a:schemeClr val="tx1"/>
                </a:solidFill>
                <a:effectLst>
                  <a:outerShdw blurRad="38100" dist="38100" dir="2700000" algn="tl">
                    <a:srgbClr val="000000">
                      <a:alpha val="43137"/>
                    </a:srgbClr>
                  </a:outerShdw>
                </a:effectLst>
              </a:rPr>
              <a:t>skills</a:t>
            </a:r>
            <a:r>
              <a:rPr lang="en-US" b="1" i="1" dirty="0">
                <a:solidFill>
                  <a:schemeClr val="tx1"/>
                </a:solidFill>
                <a:effectLst>
                  <a:outerShdw blurRad="38100" dist="38100" dir="2700000" algn="tl">
                    <a:srgbClr val="000000">
                      <a:alpha val="43137"/>
                    </a:srgbClr>
                  </a:outerShdw>
                </a:effectLst>
              </a:rPr>
              <a:t>,</a:t>
            </a:r>
            <a:r>
              <a:rPr lang="en-US" dirty="0">
                <a:solidFill>
                  <a:schemeClr val="tx1"/>
                </a:solidFill>
                <a:effectLst>
                  <a:outerShdw blurRad="38100" dist="38100" dir="2700000" algn="tl">
                    <a:srgbClr val="000000">
                      <a:alpha val="43137"/>
                    </a:srgbClr>
                  </a:outerShdw>
                </a:effectLst>
              </a:rPr>
              <a:t> and </a:t>
            </a:r>
            <a:r>
              <a:rPr lang="en-US" b="1" i="1" u="sng" dirty="0">
                <a:solidFill>
                  <a:schemeClr val="tx1"/>
                </a:solidFill>
                <a:effectLst>
                  <a:outerShdw blurRad="38100" dist="38100" dir="2700000" algn="tl">
                    <a:srgbClr val="000000">
                      <a:alpha val="43137"/>
                    </a:srgbClr>
                  </a:outerShdw>
                </a:effectLst>
              </a:rPr>
              <a:t>attitude</a:t>
            </a:r>
            <a:r>
              <a:rPr lang="en-US" dirty="0">
                <a:solidFill>
                  <a:schemeClr val="tx1"/>
                </a:solidFill>
                <a:effectLst>
                  <a:outerShdw blurRad="38100" dist="38100" dir="2700000" algn="tl">
                    <a:srgbClr val="000000">
                      <a:alpha val="43137"/>
                    </a:srgbClr>
                  </a:outerShdw>
                </a:effectLst>
              </a:rPr>
              <a:t> essential to organizing, conducting, and supervising safe shooting activities and range operations.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I-4</a:t>
            </a:r>
          </a:p>
        </p:txBody>
      </p:sp>
      <p:pic>
        <p:nvPicPr>
          <p:cNvPr id="12" name="Picture 11">
            <a:extLst>
              <a:ext uri="{FF2B5EF4-FFF2-40B4-BE49-F238E27FC236}">
                <a16:creationId xmlns:a16="http://schemas.microsoft.com/office/drawing/2014/main" id="{6F6CCB27-4EE9-41E9-BC89-A4887FC2C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3604DB03-664A-40FD-985A-2CB89CF4B6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78E02C3F-20C2-4D88-B45B-3BDF14FAA024}"/>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6BF04B25-A060-4FA2-85F6-F2BFDBE0A0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Step 5: Take Notes (Report)</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59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V-8</a:t>
            </a:r>
          </a:p>
        </p:txBody>
      </p:sp>
      <p:sp>
        <p:nvSpPr>
          <p:cNvPr id="12" name="TextBox 11"/>
          <p:cNvSpPr txBox="1"/>
          <p:nvPr/>
        </p:nvSpPr>
        <p:spPr>
          <a:xfrm>
            <a:off x="3276600" y="1828801"/>
            <a:ext cx="8382000" cy="3108543"/>
          </a:xfrm>
          <a:prstGeom prst="rect">
            <a:avLst/>
          </a:prstGeom>
          <a:noFill/>
        </p:spPr>
        <p:txBody>
          <a:bodyPr wrap="square" rtlCol="0">
            <a:spAutoFit/>
          </a:bodyPr>
          <a:lstStyle/>
          <a:p>
            <a:pPr marL="514350" indent="-514350">
              <a:buFont typeface="+mj-lt"/>
              <a:buAutoNum type="arabicPeriod"/>
            </a:pPr>
            <a:r>
              <a:rPr lang="en-US" sz="2800" dirty="0">
                <a:effectLst>
                  <a:outerShdw blurRad="38100" dist="38100" dir="2700000" algn="tl">
                    <a:srgbClr val="000000">
                      <a:alpha val="43137"/>
                    </a:srgbClr>
                  </a:outerShdw>
                </a:effectLst>
              </a:rPr>
              <a:t>Take notes on the times actions were taken.</a:t>
            </a:r>
          </a:p>
          <a:p>
            <a:pPr marL="971550" lvl="1" indent="-514350">
              <a:buFont typeface="+mj-lt"/>
              <a:buAutoNum type="alphaLcPeriod"/>
            </a:pPr>
            <a:r>
              <a:rPr lang="en-US" sz="2800" dirty="0">
                <a:effectLst>
                  <a:outerShdw blurRad="38100" dist="38100" dir="2700000" algn="tl">
                    <a:srgbClr val="000000">
                      <a:alpha val="43137"/>
                    </a:srgbClr>
                  </a:outerShdw>
                </a:effectLst>
              </a:rPr>
              <a:t>Smartphones give you access to a camera.</a:t>
            </a:r>
          </a:p>
          <a:p>
            <a:pPr marL="514350" indent="-514350">
              <a:buFont typeface="+mj-lt"/>
              <a:buAutoNum type="arabicPeriod"/>
            </a:pPr>
            <a:r>
              <a:rPr lang="en-US" sz="2800" dirty="0">
                <a:effectLst>
                  <a:outerShdw blurRad="38100" dist="38100" dir="2700000" algn="tl">
                    <a:srgbClr val="000000">
                      <a:alpha val="43137"/>
                    </a:srgbClr>
                  </a:outerShdw>
                </a:effectLst>
              </a:rPr>
              <a:t>Get statements from witnesses.</a:t>
            </a:r>
          </a:p>
          <a:p>
            <a:pPr marL="514350" indent="-514350">
              <a:buFont typeface="+mj-lt"/>
              <a:buAutoNum type="arabicPeriod"/>
            </a:pPr>
            <a:r>
              <a:rPr lang="en-US" sz="2800" dirty="0">
                <a:effectLst>
                  <a:outerShdw blurRad="38100" dist="38100" dir="2700000" algn="tl">
                    <a:srgbClr val="000000">
                      <a:alpha val="43137"/>
                    </a:srgbClr>
                  </a:outerShdw>
                </a:effectLst>
              </a:rPr>
              <a:t>Complete required SOP form.</a:t>
            </a:r>
          </a:p>
          <a:p>
            <a:pPr marL="514350" indent="-514350">
              <a:buFont typeface="+mj-lt"/>
              <a:buAutoNum type="arabicPeriod"/>
            </a:pPr>
            <a:r>
              <a:rPr lang="en-US" sz="2800" dirty="0">
                <a:effectLst>
                  <a:outerShdw blurRad="38100" dist="38100" dir="2700000" algn="tl">
                    <a:srgbClr val="000000">
                      <a:alpha val="43137"/>
                    </a:srgbClr>
                  </a:outerShdw>
                </a:effectLst>
              </a:rPr>
              <a:t>Notify authorities if necessary.</a:t>
            </a:r>
          </a:p>
          <a:p>
            <a:pPr marL="514350" indent="-514350"/>
            <a:endParaRPr lang="en-US" sz="2800" dirty="0">
              <a:effectLst>
                <a:outerShdw blurRad="38100" dist="38100" dir="2700000" algn="tl">
                  <a:srgbClr val="000000">
                    <a:alpha val="43137"/>
                  </a:srgbClr>
                </a:outerShdw>
              </a:effectLst>
            </a:endParaRPr>
          </a:p>
          <a:p>
            <a:pPr marL="514350" indent="-514350"/>
            <a:r>
              <a:rPr lang="en-US" sz="2800" dirty="0">
                <a:effectLst>
                  <a:outerShdw blurRad="38100" dist="38100" dir="2700000" algn="tl">
                    <a:srgbClr val="000000">
                      <a:alpha val="43137"/>
                    </a:srgbClr>
                  </a:outerShdw>
                </a:effectLst>
              </a:rPr>
              <a:t>Sample report in the sample SOP – Appendix 5</a:t>
            </a:r>
          </a:p>
        </p:txBody>
      </p:sp>
      <p:pic>
        <p:nvPicPr>
          <p:cNvPr id="13" name="Picture 12">
            <a:extLst>
              <a:ext uri="{FF2B5EF4-FFF2-40B4-BE49-F238E27FC236}">
                <a16:creationId xmlns:a16="http://schemas.microsoft.com/office/drawing/2014/main" id="{1EC77938-4663-422E-9272-94F735B1D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D5235156-F16A-479B-A1CA-9FCEA188CB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59201560-BBF9-456D-8865-758B740A9DF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6E8A89D1-2939-4A89-9261-8835464532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Emergency Drill Exercise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V-9</a:t>
            </a:r>
          </a:p>
        </p:txBody>
      </p:sp>
      <p:sp>
        <p:nvSpPr>
          <p:cNvPr id="12" name="TextBox 11"/>
          <p:cNvSpPr txBox="1"/>
          <p:nvPr/>
        </p:nvSpPr>
        <p:spPr>
          <a:xfrm>
            <a:off x="3048000" y="1828800"/>
            <a:ext cx="8382000" cy="3970318"/>
          </a:xfrm>
          <a:prstGeom prst="rect">
            <a:avLst/>
          </a:prstGeom>
          <a:noFill/>
        </p:spPr>
        <p:txBody>
          <a:bodyPr wrap="square" rtlCol="0">
            <a:spAutoFit/>
          </a:bodyPr>
          <a:lstStyle/>
          <a:p>
            <a:pPr marL="457200" indent="-457200">
              <a:lnSpc>
                <a:spcPct val="90000"/>
              </a:lnSpc>
              <a:buFont typeface="Wingdings" pitchFamily="2" charset="2"/>
              <a:buChar char="Ø"/>
            </a:pPr>
            <a:r>
              <a:rPr lang="en-US" sz="2800" dirty="0">
                <a:effectLst>
                  <a:outerShdw blurRad="38100" dist="38100" dir="2700000" algn="tl">
                    <a:srgbClr val="000000">
                      <a:alpha val="43137"/>
                    </a:srgbClr>
                  </a:outerShdw>
                </a:effectLst>
              </a:rPr>
              <a:t>Conduct an emergency exercise.</a:t>
            </a:r>
          </a:p>
          <a:p>
            <a:pPr marL="457200" indent="-457200">
              <a:lnSpc>
                <a:spcPct val="90000"/>
              </a:lnSpc>
              <a:buFont typeface="Wingdings" pitchFamily="2" charset="2"/>
              <a:buChar char="Ø"/>
            </a:pPr>
            <a:r>
              <a:rPr lang="en-US" sz="2800" dirty="0">
                <a:effectLst>
                  <a:outerShdw blurRad="38100" dist="38100" dir="2700000" algn="tl">
                    <a:srgbClr val="000000">
                      <a:alpha val="43137"/>
                    </a:srgbClr>
                  </a:outerShdw>
                </a:effectLst>
              </a:rPr>
              <a:t>Use these steps to organize your response:</a:t>
            </a:r>
          </a:p>
          <a:p>
            <a:pPr marL="457200" indent="-457200">
              <a:lnSpc>
                <a:spcPct val="90000"/>
              </a:lnSpc>
            </a:pPr>
            <a:endParaRPr lang="en-US" sz="2800" dirty="0">
              <a:effectLst>
                <a:outerShdw blurRad="38100" dist="38100" dir="2700000" algn="tl">
                  <a:srgbClr val="000000">
                    <a:alpha val="43137"/>
                  </a:srgbClr>
                </a:outerShdw>
              </a:effectLst>
            </a:endParaRPr>
          </a:p>
          <a:p>
            <a:pPr marL="914400" lvl="1" indent="-457200">
              <a:lnSpc>
                <a:spcPct val="90000"/>
              </a:lnSpc>
              <a:buFont typeface="+mj-lt"/>
              <a:buAutoNum type="arabicPeriod"/>
            </a:pPr>
            <a:r>
              <a:rPr lang="en-US" sz="2800" dirty="0">
                <a:effectLst>
                  <a:outerShdw blurRad="38100" dist="38100" dir="2700000" algn="tl">
                    <a:srgbClr val="000000">
                      <a:alpha val="43137"/>
                    </a:srgbClr>
                  </a:outerShdw>
                </a:effectLst>
              </a:rPr>
              <a:t>Take charge of the situation (RSO).</a:t>
            </a:r>
          </a:p>
          <a:p>
            <a:pPr marL="914400" lvl="1" indent="-457200">
              <a:lnSpc>
                <a:spcPct val="90000"/>
              </a:lnSpc>
              <a:buFont typeface="+mj-lt"/>
              <a:buAutoNum type="arabicPeriod"/>
            </a:pPr>
            <a:r>
              <a:rPr lang="en-US" sz="2800" dirty="0">
                <a:effectLst>
                  <a:outerShdw blurRad="38100" dist="38100" dir="2700000" algn="tl">
                    <a:srgbClr val="000000">
                      <a:alpha val="43137"/>
                    </a:srgbClr>
                  </a:outerShdw>
                </a:effectLst>
              </a:rPr>
              <a:t>Call for help, if required (runner, phone, and radio).</a:t>
            </a:r>
          </a:p>
          <a:p>
            <a:pPr marL="914400" lvl="1" indent="-457200">
              <a:lnSpc>
                <a:spcPct val="90000"/>
              </a:lnSpc>
              <a:buFont typeface="+mj-lt"/>
              <a:buAutoNum type="arabicPeriod"/>
            </a:pPr>
            <a:r>
              <a:rPr lang="en-US" sz="2800" dirty="0">
                <a:effectLst>
                  <a:outerShdw blurRad="38100" dist="38100" dir="2700000" algn="tl">
                    <a:srgbClr val="000000">
                      <a:alpha val="43137"/>
                    </a:srgbClr>
                  </a:outerShdw>
                </a:effectLst>
              </a:rPr>
              <a:t>Render aid (first aid and CPR).</a:t>
            </a:r>
          </a:p>
          <a:p>
            <a:pPr marL="914400" lvl="1" indent="-457200">
              <a:lnSpc>
                <a:spcPct val="90000"/>
              </a:lnSpc>
              <a:buFont typeface="+mj-lt"/>
              <a:buAutoNum type="arabicPeriod"/>
            </a:pPr>
            <a:r>
              <a:rPr lang="en-US" sz="2800" dirty="0">
                <a:effectLst>
                  <a:outerShdw blurRad="38100" dist="38100" dir="2700000" algn="tl">
                    <a:srgbClr val="000000">
                      <a:alpha val="43137"/>
                    </a:srgbClr>
                  </a:outerShdw>
                </a:effectLst>
              </a:rPr>
              <a:t>Direct medical help to location (range personnel or runner).</a:t>
            </a:r>
          </a:p>
          <a:p>
            <a:pPr marL="914400" lvl="1" indent="-457200">
              <a:lnSpc>
                <a:spcPct val="90000"/>
              </a:lnSpc>
              <a:buFont typeface="+mj-lt"/>
              <a:buAutoNum type="arabicPeriod"/>
            </a:pPr>
            <a:r>
              <a:rPr lang="en-US" sz="2800" dirty="0">
                <a:effectLst>
                  <a:outerShdw blurRad="38100" dist="38100" dir="2700000" algn="tl">
                    <a:srgbClr val="000000">
                      <a:alpha val="43137"/>
                    </a:srgbClr>
                  </a:outerShdw>
                </a:effectLst>
              </a:rPr>
              <a:t>Take notes (range personnel or others).</a:t>
            </a:r>
          </a:p>
        </p:txBody>
      </p:sp>
      <p:pic>
        <p:nvPicPr>
          <p:cNvPr id="13" name="Picture 12">
            <a:extLst>
              <a:ext uri="{FF2B5EF4-FFF2-40B4-BE49-F238E27FC236}">
                <a16:creationId xmlns:a16="http://schemas.microsoft.com/office/drawing/2014/main" id="{C73CD14D-6C1C-49A8-A076-2D2B0418F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A2BF5596-D436-4D46-8D5E-61D7179B8D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98A60CF4-32CC-4A9B-B3D7-E91DEC3BEC13}"/>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62A2CD55-5F95-4BC4-8A82-3ED93CD93F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810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 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V-10</a:t>
            </a:r>
          </a:p>
        </p:txBody>
      </p:sp>
      <p:sp>
        <p:nvSpPr>
          <p:cNvPr id="12" name="TextBox 11"/>
          <p:cNvSpPr txBox="1"/>
          <p:nvPr/>
        </p:nvSpPr>
        <p:spPr>
          <a:xfrm>
            <a:off x="3124200" y="1295400"/>
            <a:ext cx="8382000" cy="4031873"/>
          </a:xfrm>
          <a:prstGeom prst="rect">
            <a:avLst/>
          </a:prstGeom>
          <a:noFill/>
        </p:spPr>
        <p:txBody>
          <a:bodyPr wrap="square" rtlCol="0">
            <a:spAutoFit/>
          </a:bodyPr>
          <a:lstStyle/>
          <a:p>
            <a:pPr marL="457200" indent="-457200"/>
            <a:r>
              <a:rPr lang="en-US" sz="2800" b="1" i="1" dirty="0">
                <a:effectLst>
                  <a:outerShdw blurRad="38100" dist="38100" dir="2700000" algn="tl">
                    <a:srgbClr val="000000">
                      <a:alpha val="43137"/>
                    </a:srgbClr>
                  </a:outerShdw>
                </a:effectLst>
              </a:rPr>
              <a:t>Learning Objectives:</a:t>
            </a:r>
          </a:p>
          <a:p>
            <a:pPr marL="457200" indent="-457200"/>
            <a:endParaRPr lang="en-US" sz="2800" dirty="0">
              <a:effectLst>
                <a:outerShdw blurRad="38100" dist="38100" dir="2700000" algn="tl">
                  <a:srgbClr val="000000">
                    <a:alpha val="43137"/>
                  </a:srgbClr>
                </a:outerShdw>
              </a:effectLst>
            </a:endParaRPr>
          </a:p>
          <a:p>
            <a:pPr marL="457200" indent="-457200"/>
            <a:r>
              <a:rPr lang="en-US" sz="2800" dirty="0">
                <a:effectLst>
                  <a:outerShdw blurRad="38100" dist="38100" dir="2700000" algn="tl">
                    <a:srgbClr val="000000">
                      <a:alpha val="43137"/>
                    </a:srgbClr>
                  </a:outerShdw>
                </a:effectLst>
              </a:rPr>
              <a:t>As a result of this lesson, you should be able to:</a:t>
            </a:r>
          </a:p>
          <a:p>
            <a:pPr marL="457200" indent="-457200">
              <a:buFont typeface="+mj-lt"/>
              <a:buAutoNum type="arabicPeriod"/>
            </a:pPr>
            <a:r>
              <a:rPr lang="en-US" sz="2800" dirty="0">
                <a:effectLst>
                  <a:outerShdw blurRad="38100" dist="38100" dir="2700000" algn="tl">
                    <a:srgbClr val="000000">
                      <a:alpha val="43137"/>
                    </a:srgbClr>
                  </a:outerShdw>
                </a:effectLst>
              </a:rPr>
              <a:t>Explain the purpose of having emergency procedures.</a:t>
            </a:r>
          </a:p>
          <a:p>
            <a:pPr marL="457200" indent="-457200">
              <a:buFont typeface="+mj-lt"/>
              <a:buAutoNum type="arabicPeriod"/>
            </a:pPr>
            <a:r>
              <a:rPr lang="en-US" sz="2800" dirty="0">
                <a:effectLst>
                  <a:outerShdw blurRad="38100" dist="38100" dir="2700000" algn="tl">
                    <a:srgbClr val="000000">
                      <a:alpha val="43137"/>
                    </a:srgbClr>
                  </a:outerShdw>
                </a:effectLst>
              </a:rPr>
              <a:t>Identify the steps to take during an emergency.</a:t>
            </a:r>
          </a:p>
          <a:p>
            <a:pPr marL="457200" indent="-457200">
              <a:buFont typeface="+mj-lt"/>
              <a:buAutoNum type="arabicPeriod"/>
            </a:pPr>
            <a:r>
              <a:rPr lang="en-US" sz="2800" dirty="0">
                <a:effectLst>
                  <a:outerShdw blurRad="38100" dist="38100" dir="2700000" algn="tl">
                    <a:srgbClr val="000000">
                      <a:alpha val="43137"/>
                    </a:srgbClr>
                  </a:outerShdw>
                </a:effectLst>
              </a:rPr>
              <a:t>Conduct an emergency exercise.</a:t>
            </a:r>
          </a:p>
          <a:p>
            <a:pPr marL="457200" indent="-457200" algn="ctr"/>
            <a:endParaRPr lang="en-US" sz="2800" dirty="0">
              <a:solidFill>
                <a:srgbClr val="FF0000"/>
              </a:solidFill>
              <a:effectLst>
                <a:outerShdw blurRad="38100" dist="38100" dir="2700000" algn="tl">
                  <a:srgbClr val="000000">
                    <a:alpha val="43137"/>
                  </a:srgbClr>
                </a:outerShdw>
              </a:effectLst>
            </a:endParaRPr>
          </a:p>
          <a:p>
            <a:pPr marL="457200" indent="-457200" algn="ctr"/>
            <a:r>
              <a:rPr lang="en-US" sz="3200" dirty="0">
                <a:solidFill>
                  <a:srgbClr val="FF0000"/>
                </a:solidFill>
                <a:effectLst>
                  <a:outerShdw blurRad="38100" dist="38100" dir="2700000" algn="tl">
                    <a:srgbClr val="000000">
                      <a:alpha val="43137"/>
                    </a:srgbClr>
                  </a:outerShdw>
                </a:effectLst>
              </a:rPr>
              <a:t>What are your questions?</a:t>
            </a:r>
          </a:p>
        </p:txBody>
      </p:sp>
      <p:pic>
        <p:nvPicPr>
          <p:cNvPr id="13" name="Picture 12">
            <a:extLst>
              <a:ext uri="{FF2B5EF4-FFF2-40B4-BE49-F238E27FC236}">
                <a16:creationId xmlns:a16="http://schemas.microsoft.com/office/drawing/2014/main" id="{544BD46A-7EAA-4A55-B060-1B402397B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723A83BF-B83D-4709-97C1-C3F93D53D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BE6F0B98-9F11-46A9-947A-DAA41B783C21}"/>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BA2A11A2-6326-48A3-B9F8-F2BE8D3314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VI: Preview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V-11</a:t>
            </a:r>
          </a:p>
        </p:txBody>
      </p:sp>
      <p:sp>
        <p:nvSpPr>
          <p:cNvPr id="12" name="TextBox 11"/>
          <p:cNvSpPr txBox="1"/>
          <p:nvPr/>
        </p:nvSpPr>
        <p:spPr>
          <a:xfrm>
            <a:off x="3048000" y="1882676"/>
            <a:ext cx="8382000" cy="2308324"/>
          </a:xfrm>
          <a:prstGeom prst="rect">
            <a:avLst/>
          </a:prstGeom>
          <a:noFill/>
        </p:spPr>
        <p:txBody>
          <a:bodyPr wrap="square" rtlCol="0">
            <a:spAutoFit/>
          </a:bodyPr>
          <a:lstStyle/>
          <a:p>
            <a:pPr marL="457200" indent="-457200"/>
            <a:r>
              <a:rPr lang="en-US" sz="2800" dirty="0">
                <a:effectLst>
                  <a:outerShdw blurRad="38100" dist="38100" dir="2700000" algn="tl">
                    <a:srgbClr val="000000">
                      <a:alpha val="43137"/>
                    </a:srgbClr>
                  </a:outerShdw>
                </a:effectLst>
              </a:rPr>
              <a:t>In lesson VI; you will be learning how to:</a:t>
            </a:r>
          </a:p>
          <a:p>
            <a:pPr marL="457200" indent="-457200"/>
            <a:endParaRPr lang="en-US" sz="2800" dirty="0">
              <a:effectLst>
                <a:outerShdw blurRad="38100" dist="38100" dir="2700000" algn="tl">
                  <a:srgbClr val="000000">
                    <a:alpha val="43137"/>
                  </a:srgbClr>
                </a:outerShdw>
              </a:effectLst>
            </a:endParaRPr>
          </a:p>
          <a:p>
            <a:pPr marL="457200" indent="-457200">
              <a:buFont typeface="Wingdings" pitchFamily="2" charset="2"/>
              <a:buChar char="Ø"/>
            </a:pPr>
            <a:r>
              <a:rPr lang="en-US" sz="2800" dirty="0">
                <a:effectLst>
                  <a:outerShdw blurRad="38100" dist="38100" dir="2700000" algn="tl">
                    <a:srgbClr val="000000">
                      <a:alpha val="43137"/>
                    </a:srgbClr>
                  </a:outerShdw>
                </a:effectLst>
              </a:rPr>
              <a:t>Clearing gun stoppages and malfunctions. </a:t>
            </a:r>
          </a:p>
          <a:p>
            <a:pPr marL="457200" indent="-457200" algn="ctr"/>
            <a:endParaRPr lang="en-US" sz="2800" dirty="0">
              <a:solidFill>
                <a:srgbClr val="FF0000"/>
              </a:solidFill>
              <a:effectLst>
                <a:outerShdw blurRad="38100" dist="38100" dir="2700000" algn="tl">
                  <a:srgbClr val="000000">
                    <a:alpha val="43137"/>
                  </a:srgbClr>
                </a:outerShdw>
              </a:effectLst>
            </a:endParaRPr>
          </a:p>
          <a:p>
            <a:pPr marL="457200" indent="-457200" algn="ctr"/>
            <a:r>
              <a:rPr lang="en-US" sz="3200" dirty="0">
                <a:solidFill>
                  <a:srgbClr val="FF0000"/>
                </a:solidFill>
                <a:effectLst>
                  <a:outerShdw blurRad="38100" dist="38100" dir="2700000" algn="tl">
                    <a:srgbClr val="000000">
                      <a:alpha val="43137"/>
                    </a:srgbClr>
                  </a:outerShdw>
                </a:effectLst>
              </a:rPr>
              <a:t>What are your questions?</a:t>
            </a:r>
            <a:endParaRPr lang="en-US" sz="2800" dirty="0">
              <a:solidFill>
                <a:srgbClr val="FF0000"/>
              </a:solidFill>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7FEC6DCB-BFBD-485F-A93F-50DC156E4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16298845-35E1-4B4A-854F-9AA0FBF555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D72A2E8F-A30E-45DA-B2E5-E9244DFA83A8}"/>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D07AB757-7DC6-4065-86C5-000DA3503C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536378"/>
            <a:ext cx="90678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VI: Gun Stoppages &amp; Malfunctions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a:t>
            </a:r>
          </a:p>
        </p:txBody>
      </p:sp>
      <p:sp>
        <p:nvSpPr>
          <p:cNvPr id="12" name="TextBox 11"/>
          <p:cNvSpPr txBox="1"/>
          <p:nvPr/>
        </p:nvSpPr>
        <p:spPr>
          <a:xfrm>
            <a:off x="3200400" y="1447801"/>
            <a:ext cx="8382000" cy="4745915"/>
          </a:xfrm>
          <a:prstGeom prst="rect">
            <a:avLst/>
          </a:prstGeom>
          <a:noFill/>
        </p:spPr>
        <p:txBody>
          <a:bodyPr wrap="square" rtlCol="0">
            <a:spAutoFit/>
          </a:bodyPr>
          <a:lstStyle/>
          <a:p>
            <a:pPr marL="533400" indent="-533400">
              <a:lnSpc>
                <a:spcPct val="90000"/>
              </a:lnSpc>
            </a:pPr>
            <a:r>
              <a:rPr lang="en-US" sz="2800" b="1" i="1" dirty="0">
                <a:effectLst>
                  <a:outerShdw blurRad="38100" dist="38100" dir="2700000" algn="tl">
                    <a:srgbClr val="000000">
                      <a:alpha val="43137"/>
                    </a:srgbClr>
                  </a:outerShdw>
                </a:effectLst>
              </a:rPr>
              <a:t>Learning Objectives</a:t>
            </a:r>
            <a:r>
              <a:rPr lang="en-US" sz="2800" dirty="0">
                <a:effectLst>
                  <a:outerShdw blurRad="38100" dist="38100" dir="2700000" algn="tl">
                    <a:srgbClr val="000000">
                      <a:alpha val="43137"/>
                    </a:srgbClr>
                  </a:outerShdw>
                </a:effectLst>
              </a:rPr>
              <a:t> </a:t>
            </a:r>
          </a:p>
          <a:p>
            <a:pPr marL="533400" indent="-533400">
              <a:lnSpc>
                <a:spcPct val="90000"/>
              </a:lnSpc>
            </a:pPr>
            <a:r>
              <a:rPr lang="en-US" sz="2800" dirty="0">
                <a:effectLst>
                  <a:outerShdw blurRad="38100" dist="38100" dir="2700000" algn="tl">
                    <a:srgbClr val="000000">
                      <a:alpha val="43137"/>
                    </a:srgbClr>
                  </a:outerShdw>
                </a:effectLst>
              </a:rPr>
              <a:t> Upon completion of this lesson, you should be able to:</a:t>
            </a:r>
          </a:p>
          <a:p>
            <a:pPr marL="533400" indent="-533400">
              <a:lnSpc>
                <a:spcPct val="90000"/>
              </a:lnSpc>
              <a:buFont typeface="+mj-lt"/>
              <a:buAutoNum type="arabicPeriod"/>
            </a:pPr>
            <a:r>
              <a:rPr lang="en-US" sz="2800" dirty="0">
                <a:effectLst>
                  <a:outerShdw blurRad="38100" dist="38100" dir="2700000" algn="tl">
                    <a:srgbClr val="000000">
                      <a:alpha val="43137"/>
                    </a:srgbClr>
                  </a:outerShdw>
                </a:effectLst>
              </a:rPr>
              <a:t>Explain the difference between a stoppage and a malfunction. </a:t>
            </a:r>
          </a:p>
          <a:p>
            <a:pPr marL="533400" indent="-533400">
              <a:lnSpc>
                <a:spcPct val="90000"/>
              </a:lnSpc>
              <a:buFont typeface="+mj-lt"/>
              <a:buAutoNum type="arabicPeriod"/>
            </a:pPr>
            <a:r>
              <a:rPr lang="en-US" sz="2800" dirty="0">
                <a:effectLst>
                  <a:outerShdw blurRad="38100" dist="38100" dir="2700000" algn="tl">
                    <a:srgbClr val="000000">
                      <a:alpha val="43137"/>
                    </a:srgbClr>
                  </a:outerShdw>
                </a:effectLst>
              </a:rPr>
              <a:t>Demonstrate how to safely take a gun from a shooter. </a:t>
            </a:r>
          </a:p>
          <a:p>
            <a:pPr marL="533400" indent="-533400">
              <a:lnSpc>
                <a:spcPct val="90000"/>
              </a:lnSpc>
              <a:buFont typeface="+mj-lt"/>
              <a:buAutoNum type="arabicPeriod"/>
            </a:pPr>
            <a:r>
              <a:rPr lang="en-US" sz="2800" dirty="0">
                <a:effectLst>
                  <a:outerShdw blurRad="38100" dist="38100" dir="2700000" algn="tl">
                    <a:srgbClr val="000000">
                      <a:alpha val="43137"/>
                    </a:srgbClr>
                  </a:outerShdw>
                </a:effectLst>
              </a:rPr>
              <a:t>Demonstrate how to clear common stoppages.</a:t>
            </a:r>
          </a:p>
          <a:p>
            <a:pPr marL="533400" indent="-533400">
              <a:lnSpc>
                <a:spcPct val="90000"/>
              </a:lnSpc>
            </a:pPr>
            <a:endParaRPr lang="en-US" sz="2800" dirty="0">
              <a:effectLst>
                <a:outerShdw blurRad="38100" dist="38100" dir="2700000" algn="tl">
                  <a:srgbClr val="000000">
                    <a:alpha val="43137"/>
                  </a:srgbClr>
                </a:outerShdw>
              </a:effectLst>
            </a:endParaRPr>
          </a:p>
          <a:p>
            <a:pPr marL="533400" indent="-533400" algn="ctr">
              <a:lnSpc>
                <a:spcPct val="90000"/>
              </a:lnSpc>
            </a:pPr>
            <a:r>
              <a:rPr lang="en-US" sz="2800" i="1" dirty="0">
                <a:solidFill>
                  <a:srgbClr val="FF0000"/>
                </a:solidFill>
                <a:effectLst>
                  <a:outerShdw blurRad="38100" dist="38100" dir="2700000" algn="tl">
                    <a:srgbClr val="000000">
                      <a:alpha val="43137"/>
                    </a:srgbClr>
                  </a:outerShdw>
                </a:effectLst>
              </a:rPr>
              <a:t>No Live Ammunition, Percussion Caps, Pellets, BBs or Propellants in the Classroom!</a:t>
            </a:r>
          </a:p>
          <a:p>
            <a:pPr marL="533400" indent="-533400" algn="ctr">
              <a:lnSpc>
                <a:spcPct val="90000"/>
              </a:lnSpc>
            </a:pPr>
            <a:r>
              <a:rPr lang="en-US" sz="2800" i="1" dirty="0">
                <a:solidFill>
                  <a:srgbClr val="FF0000"/>
                </a:solidFill>
                <a:effectLst>
                  <a:outerShdw blurRad="38100" dist="38100" dir="2700000" algn="tl">
                    <a:srgbClr val="000000">
                      <a:alpha val="43137"/>
                    </a:srgbClr>
                  </a:outerShdw>
                </a:effectLst>
              </a:rPr>
              <a:t>Use only dummy cartridges or dummy shot shells for classroom demonstrations.</a:t>
            </a:r>
          </a:p>
        </p:txBody>
      </p:sp>
      <p:pic>
        <p:nvPicPr>
          <p:cNvPr id="13" name="Picture 12">
            <a:extLst>
              <a:ext uri="{FF2B5EF4-FFF2-40B4-BE49-F238E27FC236}">
                <a16:creationId xmlns:a16="http://schemas.microsoft.com/office/drawing/2014/main" id="{D8D99C10-C7CA-421F-83C0-677B998FD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80DB1F60-36D7-4BE7-8F5C-26406B5A6D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C764CD94-C778-4E68-912C-573DE430077E}"/>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99869481-F5E5-4E80-B99C-5CE8A3DF70D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What is a Stoppage?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a:t>
            </a:r>
          </a:p>
        </p:txBody>
      </p:sp>
      <p:sp>
        <p:nvSpPr>
          <p:cNvPr id="12" name="TextBox 11"/>
          <p:cNvSpPr txBox="1"/>
          <p:nvPr/>
        </p:nvSpPr>
        <p:spPr>
          <a:xfrm>
            <a:off x="3209925" y="1459551"/>
            <a:ext cx="8382000" cy="4573560"/>
          </a:xfrm>
          <a:prstGeom prst="rect">
            <a:avLst/>
          </a:prstGeom>
          <a:noFill/>
        </p:spPr>
        <p:txBody>
          <a:bodyPr wrap="square" rtlCol="0">
            <a:spAutoFit/>
          </a:bodyPr>
          <a:lstStyle/>
          <a:p>
            <a:pPr>
              <a:lnSpc>
                <a:spcPct val="80000"/>
              </a:lnSpc>
              <a:buFont typeface="Arial" pitchFamily="34" charset="0"/>
              <a:buChar char="•"/>
            </a:pPr>
            <a:r>
              <a:rPr lang="en-US" sz="2800" dirty="0">
                <a:effectLst>
                  <a:outerShdw blurRad="38100" dist="38100" dir="2700000" algn="tl">
                    <a:srgbClr val="000000">
                      <a:alpha val="43137"/>
                    </a:srgbClr>
                  </a:outerShdw>
                </a:effectLst>
              </a:rPr>
              <a:t>A stoppage is an unintentional interruption in the operational cycle of a gun, which stops the gun from operating properly.</a:t>
            </a:r>
          </a:p>
          <a:p>
            <a:pPr>
              <a:lnSpc>
                <a:spcPct val="80000"/>
              </a:lnSpc>
              <a:buFont typeface="Arial" pitchFamily="34" charset="0"/>
              <a:buChar char="•"/>
            </a:pPr>
            <a:r>
              <a:rPr lang="en-US" sz="2800" dirty="0">
                <a:effectLst>
                  <a:outerShdw blurRad="38100" dist="38100" dir="2700000" algn="tl">
                    <a:srgbClr val="000000">
                      <a:alpha val="43137"/>
                    </a:srgbClr>
                  </a:outerShdw>
                </a:effectLst>
              </a:rPr>
              <a:t>Stoppages can be cleared quickly, which returns the gun back to operational condition. </a:t>
            </a:r>
          </a:p>
          <a:p>
            <a:pPr marL="457200" indent="-457200">
              <a:lnSpc>
                <a:spcPct val="80000"/>
              </a:lnSpc>
            </a:pPr>
            <a:endParaRPr lang="en-US" sz="2800" dirty="0">
              <a:effectLst>
                <a:outerShdw blurRad="38100" dist="38100" dir="2700000" algn="tl">
                  <a:srgbClr val="000000">
                    <a:alpha val="43137"/>
                  </a:srgbClr>
                </a:outerShdw>
              </a:effectLst>
            </a:endParaRPr>
          </a:p>
          <a:p>
            <a:pPr marL="457200" indent="-457200">
              <a:lnSpc>
                <a:spcPct val="80000"/>
              </a:lnSpc>
            </a:pPr>
            <a:r>
              <a:rPr lang="en-US" sz="2800" dirty="0">
                <a:effectLst>
                  <a:outerShdw blurRad="38100" dist="38100" dir="2700000" algn="tl">
                    <a:srgbClr val="000000">
                      <a:alpha val="43137"/>
                    </a:srgbClr>
                  </a:outerShdw>
                </a:effectLst>
              </a:rPr>
              <a:t>Examples of stoppages: </a:t>
            </a:r>
          </a:p>
          <a:p>
            <a:pPr marL="457200" indent="-457200">
              <a:lnSpc>
                <a:spcPct val="80000"/>
              </a:lnSpc>
            </a:pPr>
            <a:endParaRPr lang="en-US" sz="2800" dirty="0">
              <a:effectLst>
                <a:outerShdw blurRad="38100" dist="38100" dir="2700000" algn="tl">
                  <a:srgbClr val="000000">
                    <a:alpha val="43137"/>
                  </a:srgbClr>
                </a:outerShdw>
              </a:effectLst>
            </a:endParaRPr>
          </a:p>
          <a:p>
            <a:pPr marL="914400" lvl="1" indent="-457200">
              <a:lnSpc>
                <a:spcPct val="80000"/>
              </a:lnSpc>
              <a:buFont typeface="+mj-lt"/>
              <a:buAutoNum type="arabicPeriod"/>
            </a:pPr>
            <a:r>
              <a:rPr lang="en-US" sz="2800" dirty="0">
                <a:effectLst>
                  <a:outerShdw blurRad="38100" dist="38100" dir="2700000" algn="tl">
                    <a:srgbClr val="000000">
                      <a:alpha val="43137"/>
                    </a:srgbClr>
                  </a:outerShdw>
                </a:effectLst>
              </a:rPr>
              <a:t>The bolt fails to lock a cartridge into position.</a:t>
            </a:r>
          </a:p>
          <a:p>
            <a:pPr marL="914400" lvl="1" indent="-457200">
              <a:lnSpc>
                <a:spcPct val="80000"/>
              </a:lnSpc>
              <a:buFont typeface="+mj-lt"/>
              <a:buAutoNum type="arabicPeriod"/>
            </a:pPr>
            <a:r>
              <a:rPr lang="en-US" sz="2800" dirty="0">
                <a:effectLst>
                  <a:outerShdw blurRad="38100" dist="38100" dir="2700000" algn="tl">
                    <a:srgbClr val="000000">
                      <a:alpha val="43137"/>
                    </a:srgbClr>
                  </a:outerShdw>
                </a:effectLst>
              </a:rPr>
              <a:t>A stove-pipe in a semi-automatic pistol.</a:t>
            </a:r>
          </a:p>
          <a:p>
            <a:pPr marL="914400" lvl="1" indent="-457200">
              <a:lnSpc>
                <a:spcPct val="80000"/>
              </a:lnSpc>
              <a:buFont typeface="+mj-lt"/>
              <a:buAutoNum type="arabicPeriod"/>
            </a:pPr>
            <a:r>
              <a:rPr lang="en-US" sz="2800" dirty="0">
                <a:effectLst>
                  <a:outerShdw blurRad="38100" dist="38100" dir="2700000" algn="tl">
                    <a:srgbClr val="000000">
                      <a:alpha val="43137"/>
                    </a:srgbClr>
                  </a:outerShdw>
                </a:effectLst>
              </a:rPr>
              <a:t>A double-feed.</a:t>
            </a:r>
          </a:p>
          <a:p>
            <a:pPr marL="457200" indent="-457200">
              <a:lnSpc>
                <a:spcPct val="80000"/>
              </a:lnSpc>
            </a:pPr>
            <a:endParaRPr lang="en-US" sz="2800" dirty="0">
              <a:effectLst>
                <a:outerShdw blurRad="38100" dist="38100" dir="2700000" algn="tl">
                  <a:srgbClr val="000000">
                    <a:alpha val="43137"/>
                  </a:srgbClr>
                </a:outerShdw>
              </a:effectLst>
            </a:endParaRPr>
          </a:p>
          <a:p>
            <a:pPr marL="457200" indent="-457200" algn="ctr">
              <a:lnSpc>
                <a:spcPct val="80000"/>
              </a:lnSpc>
            </a:pPr>
            <a:endParaRPr lang="en-US" sz="28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28C3C593-0016-4941-97B8-4F5305DB8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3F94DBCA-AA95-4521-B114-63D6D79142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F1ADB4EE-A11D-477B-88D9-3419EB7A27C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52ED017A-3D0B-4806-8044-EB49AC82C6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Gun Stoppage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VI-3</a:t>
            </a:r>
          </a:p>
        </p:txBody>
      </p:sp>
      <p:sp>
        <p:nvSpPr>
          <p:cNvPr id="12" name="TextBox 11"/>
          <p:cNvSpPr txBox="1"/>
          <p:nvPr/>
        </p:nvSpPr>
        <p:spPr>
          <a:xfrm>
            <a:off x="4648200" y="1524000"/>
            <a:ext cx="6019800" cy="3203313"/>
          </a:xfrm>
          <a:prstGeom prst="rect">
            <a:avLst/>
          </a:prstGeom>
          <a:noFill/>
        </p:spPr>
        <p:txBody>
          <a:bodyPr wrap="square" rtlCol="0">
            <a:spAutoFit/>
          </a:bodyPr>
          <a:lstStyle/>
          <a:p>
            <a:pPr marL="457200" indent="-457200">
              <a:lnSpc>
                <a:spcPct val="80000"/>
              </a:lnSpc>
            </a:pPr>
            <a:r>
              <a:rPr lang="en-US" sz="2800" dirty="0">
                <a:effectLst>
                  <a:outerShdw blurRad="38100" dist="38100" dir="2700000" algn="tl">
                    <a:srgbClr val="000000">
                      <a:alpha val="43137"/>
                    </a:srgbClr>
                  </a:outerShdw>
                </a:effectLst>
              </a:rPr>
              <a:t>Cycle of operation (eight (8) steps)</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Feeding</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Chambering</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Locking</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Firing</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Unlocking</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Extracting</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Ejecting</a:t>
            </a:r>
          </a:p>
          <a:p>
            <a:pPr marL="457200" indent="-457200">
              <a:lnSpc>
                <a:spcPct val="80000"/>
              </a:lnSpc>
              <a:buFont typeface="+mj-lt"/>
              <a:buAutoNum type="arabicPeriod"/>
            </a:pPr>
            <a:r>
              <a:rPr lang="en-US" sz="2800" dirty="0">
                <a:effectLst>
                  <a:outerShdw blurRad="38100" dist="38100" dir="2700000" algn="tl">
                    <a:srgbClr val="000000">
                      <a:alpha val="43137"/>
                    </a:srgbClr>
                  </a:outerShdw>
                </a:effectLst>
              </a:rPr>
              <a:t>Cocking</a:t>
            </a:r>
          </a:p>
        </p:txBody>
      </p:sp>
      <p:pic>
        <p:nvPicPr>
          <p:cNvPr id="13" name="Picture 12">
            <a:extLst>
              <a:ext uri="{FF2B5EF4-FFF2-40B4-BE49-F238E27FC236}">
                <a16:creationId xmlns:a16="http://schemas.microsoft.com/office/drawing/2014/main" id="{80D73970-BAE0-4F49-8539-0DD8530A3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1BA9E56D-E70D-4899-A9A1-680E334218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D6C37C74-C48C-4C6E-ABCB-3734E27280F4}"/>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914BEE24-483E-4B6A-B401-3230E53F09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600046"/>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What is a Malfunction?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VI-4</a:t>
            </a:r>
          </a:p>
        </p:txBody>
      </p:sp>
      <p:sp>
        <p:nvSpPr>
          <p:cNvPr id="12" name="TextBox 11"/>
          <p:cNvSpPr txBox="1"/>
          <p:nvPr/>
        </p:nvSpPr>
        <p:spPr>
          <a:xfrm>
            <a:off x="3200400" y="1447800"/>
            <a:ext cx="8382000" cy="4358116"/>
          </a:xfrm>
          <a:prstGeom prst="rect">
            <a:avLst/>
          </a:prstGeom>
          <a:noFill/>
        </p:spPr>
        <p:txBody>
          <a:bodyPr wrap="square" rtlCol="0">
            <a:spAutoFit/>
          </a:bodyPr>
          <a:lstStyle/>
          <a:p>
            <a:pPr marL="457200" indent="-457200">
              <a:lnSpc>
                <a:spcPct val="90000"/>
              </a:lnSpc>
              <a:buFont typeface="Wingdings" pitchFamily="2" charset="2"/>
              <a:buChar char="v"/>
            </a:pPr>
            <a:r>
              <a:rPr lang="en-US" sz="2800" dirty="0">
                <a:effectLst>
                  <a:outerShdw blurRad="38100" dist="38100" dir="2700000" algn="tl">
                    <a:srgbClr val="000000">
                      <a:alpha val="43137"/>
                    </a:srgbClr>
                  </a:outerShdw>
                </a:effectLst>
              </a:rPr>
              <a:t>A malfunction is a failure of a gun or ammunition to function as designed or fire satisfactorily.</a:t>
            </a:r>
          </a:p>
          <a:p>
            <a:pPr marL="457200" indent="-457200">
              <a:lnSpc>
                <a:spcPct val="90000"/>
              </a:lnSpc>
              <a:buFont typeface="Wingdings" pitchFamily="2" charset="2"/>
              <a:buChar char="v"/>
            </a:pPr>
            <a:r>
              <a:rPr lang="en-US" sz="2800" dirty="0">
                <a:effectLst>
                  <a:outerShdw blurRad="38100" dist="38100" dir="2700000" algn="tl">
                    <a:srgbClr val="000000">
                      <a:alpha val="43137"/>
                    </a:srgbClr>
                  </a:outerShdw>
                </a:effectLst>
              </a:rPr>
              <a:t>Two categories of malfunctions:</a:t>
            </a:r>
          </a:p>
          <a:p>
            <a:pPr lvl="1" indent="-457200">
              <a:lnSpc>
                <a:spcPct val="90000"/>
              </a:lnSpc>
              <a:buFont typeface="Wingdings" pitchFamily="2" charset="2"/>
              <a:buChar char="ü"/>
            </a:pPr>
            <a:r>
              <a:rPr lang="en-US" sz="2800" dirty="0">
                <a:effectLst>
                  <a:outerShdw blurRad="38100" dist="38100" dir="2700000" algn="tl">
                    <a:srgbClr val="000000">
                      <a:alpha val="43137"/>
                    </a:srgbClr>
                  </a:outerShdw>
                </a:effectLst>
              </a:rPr>
              <a:t>Gun malfunction</a:t>
            </a:r>
          </a:p>
          <a:p>
            <a:pPr lvl="2" indent="-457200">
              <a:lnSpc>
                <a:spcPct val="90000"/>
              </a:lnSpc>
              <a:buFont typeface="Wingdings" pitchFamily="2" charset="2"/>
              <a:buChar char="Ø"/>
            </a:pPr>
            <a:r>
              <a:rPr lang="en-US" sz="2800" i="1" dirty="0">
                <a:effectLst>
                  <a:outerShdw blurRad="38100" dist="38100" dir="2700000" algn="tl">
                    <a:srgbClr val="000000">
                      <a:alpha val="43137"/>
                    </a:srgbClr>
                  </a:outerShdw>
                </a:effectLst>
              </a:rPr>
              <a:t>Require the gun to be repaired to make it function properly.</a:t>
            </a:r>
          </a:p>
          <a:p>
            <a:pPr lvl="2" indent="-457200">
              <a:lnSpc>
                <a:spcPct val="90000"/>
              </a:lnSpc>
              <a:buFont typeface="Wingdings" pitchFamily="2" charset="2"/>
              <a:buChar char="Ø"/>
            </a:pPr>
            <a:r>
              <a:rPr lang="en-US" sz="2800" dirty="0">
                <a:effectLst>
                  <a:outerShdw blurRad="38100" dist="38100" dir="2700000" algn="tl">
                    <a:srgbClr val="000000">
                      <a:alpha val="43137"/>
                    </a:srgbClr>
                  </a:outerShdw>
                </a:effectLst>
              </a:rPr>
              <a:t>Example:  A broken sear that causes the pistol to fire all rounds in the magazine.</a:t>
            </a:r>
          </a:p>
          <a:p>
            <a:pPr lvl="1" indent="-457200">
              <a:lnSpc>
                <a:spcPct val="90000"/>
              </a:lnSpc>
              <a:buFont typeface="Wingdings" pitchFamily="2" charset="2"/>
              <a:buChar char="ü"/>
            </a:pPr>
            <a:r>
              <a:rPr lang="en-US" sz="2800" dirty="0">
                <a:effectLst>
                  <a:outerShdw blurRad="38100" dist="38100" dir="2700000" algn="tl">
                    <a:srgbClr val="000000">
                      <a:alpha val="43137"/>
                    </a:srgbClr>
                  </a:outerShdw>
                </a:effectLst>
              </a:rPr>
              <a:t>Ammunition malfunction</a:t>
            </a:r>
          </a:p>
          <a:p>
            <a:pPr lvl="2" indent="-457200">
              <a:lnSpc>
                <a:spcPct val="90000"/>
              </a:lnSpc>
              <a:buFont typeface="Wingdings" pitchFamily="2" charset="2"/>
              <a:buChar char="Ø"/>
            </a:pPr>
            <a:r>
              <a:rPr lang="en-US" sz="2800" dirty="0">
                <a:effectLst>
                  <a:outerShdw blurRad="38100" dist="38100" dir="2700000" algn="tl">
                    <a:srgbClr val="000000">
                      <a:alpha val="43137"/>
                    </a:srgbClr>
                  </a:outerShdw>
                </a:effectLst>
              </a:rPr>
              <a:t>Example:  A misfire.</a:t>
            </a:r>
          </a:p>
          <a:p>
            <a:pPr lvl="1" indent="-457200">
              <a:lnSpc>
                <a:spcPct val="90000"/>
              </a:lnSpc>
            </a:pPr>
            <a:endParaRPr lang="en-US" sz="28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2C3BCDBA-4C08-440C-BCF8-2A6C8704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sp>
        <p:nvSpPr>
          <p:cNvPr id="14" name="TextBox 13">
            <a:extLst>
              <a:ext uri="{FF2B5EF4-FFF2-40B4-BE49-F238E27FC236}">
                <a16:creationId xmlns:a16="http://schemas.microsoft.com/office/drawing/2014/main" id="{7F528C13-041A-497D-9E88-0B33786AE072}"/>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4"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A9E802B1-C36F-4345-A5D8-5D226B1723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Ammunition Malfunctions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VI-5</a:t>
            </a:r>
          </a:p>
        </p:txBody>
      </p:sp>
      <p:sp>
        <p:nvSpPr>
          <p:cNvPr id="12" name="TextBox 11"/>
          <p:cNvSpPr txBox="1"/>
          <p:nvPr/>
        </p:nvSpPr>
        <p:spPr>
          <a:xfrm>
            <a:off x="3200400" y="1675281"/>
            <a:ext cx="8382000" cy="3582519"/>
          </a:xfrm>
          <a:prstGeom prst="rect">
            <a:avLst/>
          </a:prstGeom>
          <a:noFill/>
        </p:spPr>
        <p:txBody>
          <a:bodyPr wrap="square" rtlCol="0">
            <a:spAutoFit/>
          </a:bodyPr>
          <a:lstStyle/>
          <a:p>
            <a:pPr marL="228600" indent="-228600">
              <a:lnSpc>
                <a:spcPct val="90000"/>
              </a:lnSpc>
              <a:buFont typeface="Wingdings" pitchFamily="2" charset="2"/>
              <a:buChar char="§"/>
            </a:pPr>
            <a:r>
              <a:rPr lang="en-US" sz="2800" b="1" dirty="0">
                <a:effectLst>
                  <a:outerShdw blurRad="38100" dist="38100" dir="2700000" algn="tl">
                    <a:srgbClr val="000000">
                      <a:alpha val="43137"/>
                    </a:srgbClr>
                  </a:outerShdw>
                </a:effectLst>
              </a:rPr>
              <a:t>Misfire</a:t>
            </a:r>
          </a:p>
          <a:p>
            <a:pPr lvl="1" indent="-457200">
              <a:lnSpc>
                <a:spcPct val="90000"/>
              </a:lnSpc>
              <a:buFont typeface="Courier New" pitchFamily="49" charset="0"/>
              <a:buChar char="o"/>
            </a:pPr>
            <a:r>
              <a:rPr lang="en-US" sz="2800" dirty="0">
                <a:effectLst>
                  <a:outerShdw blurRad="38100" dist="38100" dir="2700000" algn="tl">
                    <a:srgbClr val="000000">
                      <a:alpha val="43137"/>
                    </a:srgbClr>
                  </a:outerShdw>
                </a:effectLst>
              </a:rPr>
              <a:t>A failure of a cartridge to fire after the primer has been struck by the firing pin.</a:t>
            </a:r>
          </a:p>
          <a:p>
            <a:pPr marL="228600" indent="-228600">
              <a:lnSpc>
                <a:spcPct val="90000"/>
              </a:lnSpc>
              <a:buFont typeface="Wingdings" pitchFamily="2" charset="2"/>
              <a:buChar char="§"/>
            </a:pPr>
            <a:r>
              <a:rPr lang="en-US" sz="2800" b="1" dirty="0">
                <a:effectLst>
                  <a:outerShdw blurRad="38100" dist="38100" dir="2700000" algn="tl">
                    <a:srgbClr val="000000">
                      <a:alpha val="43137"/>
                    </a:srgbClr>
                  </a:outerShdw>
                </a:effectLst>
              </a:rPr>
              <a:t>Hangfire</a:t>
            </a:r>
          </a:p>
          <a:p>
            <a:pPr lvl="1" indent="-457200">
              <a:lnSpc>
                <a:spcPct val="90000"/>
              </a:lnSpc>
              <a:buFont typeface="Courier New" pitchFamily="49" charset="0"/>
              <a:buChar char="o"/>
            </a:pPr>
            <a:r>
              <a:rPr lang="en-US" sz="2800" dirty="0">
                <a:effectLst>
                  <a:outerShdw blurRad="38100" dist="38100" dir="2700000" algn="tl">
                    <a:srgbClr val="000000">
                      <a:alpha val="43137"/>
                    </a:srgbClr>
                  </a:outerShdw>
                </a:effectLst>
              </a:rPr>
              <a:t>A perceptible delay in the ignition of a cartridge after the primer has been struck by the firing pin.</a:t>
            </a:r>
          </a:p>
          <a:p>
            <a:pPr marL="228600" indent="-228600">
              <a:lnSpc>
                <a:spcPct val="90000"/>
              </a:lnSpc>
              <a:buFont typeface="Wingdings" pitchFamily="2" charset="2"/>
              <a:buChar char="§"/>
            </a:pPr>
            <a:r>
              <a:rPr lang="en-US" sz="2800" b="1" dirty="0">
                <a:effectLst>
                  <a:outerShdw blurRad="38100" dist="38100" dir="2700000" algn="tl">
                    <a:srgbClr val="000000">
                      <a:alpha val="43137"/>
                    </a:srgbClr>
                  </a:outerShdw>
                </a:effectLst>
              </a:rPr>
              <a:t>Squib load</a:t>
            </a:r>
          </a:p>
          <a:p>
            <a:pPr lvl="1" indent="-457200">
              <a:lnSpc>
                <a:spcPct val="90000"/>
              </a:lnSpc>
              <a:buFont typeface="Courier New" pitchFamily="49" charset="0"/>
              <a:buChar char="o"/>
            </a:pPr>
            <a:r>
              <a:rPr lang="en-US" sz="2800" dirty="0">
                <a:effectLst>
                  <a:outerShdw blurRad="38100" dist="38100" dir="2700000" algn="tl">
                    <a:srgbClr val="000000">
                      <a:alpha val="43137"/>
                    </a:srgbClr>
                  </a:outerShdw>
                </a:effectLst>
              </a:rPr>
              <a:t>A cartridge which develops less than normal pressure or velocity after the ignition of the cartridge.</a:t>
            </a:r>
          </a:p>
        </p:txBody>
      </p:sp>
      <p:pic>
        <p:nvPicPr>
          <p:cNvPr id="13" name="Picture 12">
            <a:extLst>
              <a:ext uri="{FF2B5EF4-FFF2-40B4-BE49-F238E27FC236}">
                <a16:creationId xmlns:a16="http://schemas.microsoft.com/office/drawing/2014/main" id="{69DC81D4-661D-415E-B30B-2DF9AE4F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148127E8-593A-4193-8319-A33314A606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B485A3B2-EBDE-46E0-9BD2-8691B8EE244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96DF6E07-FFFB-4406-911F-3A4025C294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875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Ammunition Malfunctions </a:t>
            </a:r>
            <a:r>
              <a:rPr lang="en-US" sz="2800" b="1" dirty="0">
                <a:solidFill>
                  <a:srgbClr val="FF0000"/>
                </a:solidFill>
                <a:effectLst>
                  <a:outerShdw blurRad="38100" dist="38100" dir="2700000" algn="tl">
                    <a:srgbClr val="000000">
                      <a:alpha val="43137"/>
                    </a:srgbClr>
                  </a:outerShdw>
                </a:effectLst>
              </a:rPr>
              <a:t>(Continued)</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VI-5C</a:t>
            </a:r>
          </a:p>
        </p:txBody>
      </p:sp>
      <p:sp>
        <p:nvSpPr>
          <p:cNvPr id="12" name="TextBox 11"/>
          <p:cNvSpPr txBox="1"/>
          <p:nvPr/>
        </p:nvSpPr>
        <p:spPr>
          <a:xfrm>
            <a:off x="3124200" y="2152876"/>
            <a:ext cx="8382000" cy="2419124"/>
          </a:xfrm>
          <a:prstGeom prst="rect">
            <a:avLst/>
          </a:prstGeom>
          <a:noFill/>
        </p:spPr>
        <p:txBody>
          <a:bodyPr wrap="square" rtlCol="0">
            <a:spAutoFit/>
          </a:bodyPr>
          <a:lstStyle/>
          <a:p>
            <a:pPr marL="457200" indent="-457200">
              <a:lnSpc>
                <a:spcPct val="90000"/>
              </a:lnSpc>
            </a:pPr>
            <a:r>
              <a:rPr lang="en-US" sz="2800" dirty="0">
                <a:effectLst>
                  <a:outerShdw blurRad="38100" dist="38100" dir="2700000" algn="tl">
                    <a:srgbClr val="000000">
                      <a:alpha val="43137"/>
                    </a:srgbClr>
                  </a:outerShdw>
                </a:effectLst>
              </a:rPr>
              <a:t>What should the shooter do?</a:t>
            </a:r>
          </a:p>
          <a:p>
            <a:pPr marL="457200" indent="-457200">
              <a:lnSpc>
                <a:spcPct val="90000"/>
              </a:lnSpc>
            </a:pPr>
            <a:endParaRPr lang="en-US" sz="2800" dirty="0">
              <a:effectLst>
                <a:outerShdw blurRad="38100" dist="38100" dir="2700000" algn="tl">
                  <a:srgbClr val="000000">
                    <a:alpha val="43137"/>
                  </a:srgbClr>
                </a:outerShdw>
              </a:effectLst>
            </a:endParaRPr>
          </a:p>
          <a:p>
            <a:pPr lvl="1" indent="-457200">
              <a:lnSpc>
                <a:spcPct val="90000"/>
              </a:lnSpc>
              <a:buFont typeface="+mj-lt"/>
              <a:buAutoNum type="arabicPeriod"/>
            </a:pPr>
            <a:r>
              <a:rPr lang="en-US" sz="2800" dirty="0">
                <a:effectLst>
                  <a:outerShdw blurRad="38100" dist="38100" dir="2700000" algn="tl">
                    <a:srgbClr val="000000">
                      <a:alpha val="43137"/>
                    </a:srgbClr>
                  </a:outerShdw>
                </a:effectLst>
              </a:rPr>
              <a:t>Keep the gun pointed downrange and wait the required time.</a:t>
            </a:r>
          </a:p>
          <a:p>
            <a:pPr lvl="1" indent="-457200">
              <a:lnSpc>
                <a:spcPct val="90000"/>
              </a:lnSpc>
              <a:buFont typeface="+mj-lt"/>
              <a:buAutoNum type="arabicPeriod"/>
            </a:pPr>
            <a:r>
              <a:rPr lang="en-US" sz="2800" dirty="0">
                <a:effectLst>
                  <a:outerShdw blurRad="38100" dist="38100" dir="2700000" algn="tl">
                    <a:srgbClr val="000000">
                      <a:alpha val="43137"/>
                    </a:srgbClr>
                  </a:outerShdw>
                </a:effectLst>
              </a:rPr>
              <a:t>Raise the non-shooting hand for assistance or clear the malfunction, if shooter knows how.</a:t>
            </a:r>
          </a:p>
        </p:txBody>
      </p:sp>
      <p:pic>
        <p:nvPicPr>
          <p:cNvPr id="13" name="Picture 12">
            <a:extLst>
              <a:ext uri="{FF2B5EF4-FFF2-40B4-BE49-F238E27FC236}">
                <a16:creationId xmlns:a16="http://schemas.microsoft.com/office/drawing/2014/main" id="{1F81CCE8-B4E3-42EB-9616-AF364C752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D41F62E2-9A94-4902-80EE-27C46C7A43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359099E-5129-4877-84C7-0E4F993C174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092A7788-2821-4ED4-9EC4-0A4059336A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460179"/>
            <a:ext cx="7772400" cy="769441"/>
          </a:xfrm>
        </p:spPr>
        <p:txBody>
          <a:bodyPr>
            <a:spAutoFit/>
          </a:bodyPr>
          <a:lstStyle/>
          <a:p>
            <a:r>
              <a:rPr lang="en-US" b="1" dirty="0">
                <a:solidFill>
                  <a:srgbClr val="FF0000"/>
                </a:solidFill>
                <a:effectLst>
                  <a:outerShdw blurRad="38100" dist="38100" dir="2700000" algn="tl">
                    <a:srgbClr val="000000">
                      <a:alpha val="43137"/>
                    </a:srgbClr>
                  </a:outerShdw>
                </a:effectLst>
                <a:latin typeface="+mn-lt"/>
              </a:rPr>
              <a:t>Course Lessons</a:t>
            </a:r>
          </a:p>
        </p:txBody>
      </p:sp>
      <p:sp>
        <p:nvSpPr>
          <p:cNvPr id="3" name="Subtitle 2"/>
          <p:cNvSpPr>
            <a:spLocks noGrp="1"/>
          </p:cNvSpPr>
          <p:nvPr>
            <p:ph type="subTitle" idx="1"/>
          </p:nvPr>
        </p:nvSpPr>
        <p:spPr>
          <a:xfrm>
            <a:off x="3124200" y="1143001"/>
            <a:ext cx="8458200" cy="5004447"/>
          </a:xfrm>
        </p:spPr>
        <p:txBody>
          <a:bodyPr wrap="square">
            <a:spAutoFit/>
          </a:bodyPr>
          <a:lstStyle/>
          <a:p>
            <a:pPr marL="457200" indent="-457200" algn="l"/>
            <a:r>
              <a:rPr lang="en-US" sz="2800" dirty="0">
                <a:solidFill>
                  <a:schemeClr val="tx1"/>
                </a:solidFill>
                <a:effectLst>
                  <a:outerShdw blurRad="38100" dist="38100" dir="2700000" algn="tl">
                    <a:srgbClr val="000000">
                      <a:alpha val="43137"/>
                    </a:srgbClr>
                  </a:outerShdw>
                </a:effectLst>
              </a:rPr>
              <a:t>Topics Include:</a:t>
            </a:r>
          </a:p>
          <a:p>
            <a:pPr marL="457200" indent="-457200" algn="l"/>
            <a:endParaRPr lang="en-US" sz="2800" dirty="0">
              <a:solidFill>
                <a:schemeClr val="tx1"/>
              </a:solidFill>
              <a:effectLst>
                <a:outerShdw blurRad="38100" dist="38100" dir="2700000" algn="tl">
                  <a:srgbClr val="000000">
                    <a:alpha val="43137"/>
                  </a:srgbClr>
                </a:outerShdw>
              </a:effectLst>
            </a:endParaRPr>
          </a:p>
          <a:p>
            <a:pPr marL="914400" lvl="1" indent="-342900" algn="l">
              <a:buSzPct val="75000"/>
              <a:buFont typeface="Wingdings" pitchFamily="2" charset="2"/>
              <a:buChar char="v"/>
            </a:pPr>
            <a:r>
              <a:rPr lang="en-US" dirty="0">
                <a:solidFill>
                  <a:schemeClr val="tx1"/>
                </a:solidFill>
                <a:effectLst>
                  <a:outerShdw blurRad="38100" dist="38100" dir="2700000" algn="tl">
                    <a:srgbClr val="000000">
                      <a:alpha val="43137"/>
                    </a:srgbClr>
                  </a:outerShdw>
                </a:effectLst>
              </a:rPr>
              <a:t>Defining the role of the Range Safety Officer (RSO).</a:t>
            </a:r>
          </a:p>
          <a:p>
            <a:pPr marL="914400" lvl="1" indent="-342900" algn="l">
              <a:buSzPct val="75000"/>
              <a:buFont typeface="Wingdings" pitchFamily="2" charset="2"/>
              <a:buChar char="v"/>
            </a:pPr>
            <a:r>
              <a:rPr lang="en-US" dirty="0">
                <a:solidFill>
                  <a:schemeClr val="tx1"/>
                </a:solidFill>
                <a:effectLst>
                  <a:outerShdw blurRad="38100" dist="38100" dir="2700000" algn="tl">
                    <a:srgbClr val="000000">
                      <a:alpha val="43137"/>
                    </a:srgbClr>
                  </a:outerShdw>
                </a:effectLst>
              </a:rPr>
              <a:t>The  purpose of range Standard Operating Procedures (SOP).</a:t>
            </a:r>
          </a:p>
          <a:p>
            <a:pPr marL="914400" lvl="1" indent="-342900" algn="l">
              <a:buSzPct val="75000"/>
              <a:buFont typeface="Wingdings" pitchFamily="2" charset="2"/>
              <a:buChar char="v"/>
            </a:pPr>
            <a:r>
              <a:rPr lang="en-US" dirty="0">
                <a:solidFill>
                  <a:schemeClr val="tx1"/>
                </a:solidFill>
                <a:effectLst>
                  <a:outerShdw blurRad="38100" dist="38100" dir="2700000" algn="tl">
                    <a:srgbClr val="000000">
                      <a:alpha val="43137"/>
                    </a:srgbClr>
                  </a:outerShdw>
                </a:effectLst>
              </a:rPr>
              <a:t>Procedures for inspecting a range prior to live fire.</a:t>
            </a:r>
          </a:p>
          <a:p>
            <a:pPr marL="914400" lvl="1" indent="-342900" algn="l">
              <a:buSzPct val="75000"/>
              <a:buFont typeface="Wingdings" pitchFamily="2" charset="2"/>
              <a:buChar char="v"/>
            </a:pPr>
            <a:r>
              <a:rPr lang="en-US" dirty="0">
                <a:solidFill>
                  <a:schemeClr val="tx1"/>
                </a:solidFill>
                <a:effectLst>
                  <a:outerShdw blurRad="38100" dist="38100" dir="2700000" algn="tl">
                    <a:srgbClr val="000000">
                      <a:alpha val="43137"/>
                    </a:srgbClr>
                  </a:outerShdw>
                </a:effectLst>
              </a:rPr>
              <a:t>Conducting a range safety briefing.</a:t>
            </a:r>
          </a:p>
          <a:p>
            <a:pPr marL="914400" lvl="1" indent="-342900" algn="l">
              <a:buSzPct val="75000"/>
              <a:buFont typeface="Wingdings" pitchFamily="2" charset="2"/>
              <a:buChar char="v"/>
            </a:pPr>
            <a:r>
              <a:rPr lang="en-US" dirty="0">
                <a:solidFill>
                  <a:schemeClr val="tx1"/>
                </a:solidFill>
                <a:effectLst>
                  <a:outerShdw blurRad="38100" dist="38100" dir="2700000" algn="tl">
                    <a:srgbClr val="000000">
                      <a:alpha val="43137"/>
                    </a:srgbClr>
                  </a:outerShdw>
                </a:effectLst>
              </a:rPr>
              <a:t>Emergency procedures.</a:t>
            </a:r>
          </a:p>
          <a:p>
            <a:pPr marL="914400" lvl="1" indent="-342900" algn="l">
              <a:buSzPct val="75000"/>
              <a:buFont typeface="Wingdings" pitchFamily="2" charset="2"/>
              <a:buChar char="v"/>
            </a:pPr>
            <a:r>
              <a:rPr lang="en-US" dirty="0">
                <a:solidFill>
                  <a:schemeClr val="tx1"/>
                </a:solidFill>
                <a:effectLst>
                  <a:outerShdw blurRad="38100" dist="38100" dir="2700000" algn="tl">
                    <a:srgbClr val="000000">
                      <a:alpha val="43137"/>
                    </a:srgbClr>
                  </a:outerShdw>
                </a:effectLst>
              </a:rPr>
              <a:t>How to safely unload guns and correct  stoppages and malfunctions.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I-5</a:t>
            </a:r>
          </a:p>
        </p:txBody>
      </p:sp>
      <p:pic>
        <p:nvPicPr>
          <p:cNvPr id="12" name="Picture 11">
            <a:extLst>
              <a:ext uri="{FF2B5EF4-FFF2-40B4-BE49-F238E27FC236}">
                <a16:creationId xmlns:a16="http://schemas.microsoft.com/office/drawing/2014/main" id="{975CB9A9-29F8-4A1E-ADAE-6571BB8F7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5BB2360A-3712-4B79-9B59-013E67B432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BB3F6C37-323F-4385-BB18-8F32B6069E2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00F85EAC-A83F-4B44-ADDA-0ED7879ED4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7609"/>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Clear a Stoppage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69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VI-6</a:t>
            </a:r>
          </a:p>
        </p:txBody>
      </p:sp>
      <p:sp>
        <p:nvSpPr>
          <p:cNvPr id="12" name="TextBox 11"/>
          <p:cNvSpPr txBox="1"/>
          <p:nvPr/>
        </p:nvSpPr>
        <p:spPr>
          <a:xfrm>
            <a:off x="4572000" y="1447800"/>
            <a:ext cx="6096000" cy="2677656"/>
          </a:xfrm>
          <a:prstGeom prst="rect">
            <a:avLst/>
          </a:prstGeom>
          <a:noFill/>
        </p:spPr>
        <p:txBody>
          <a:bodyPr wrap="square" rtlCol="0">
            <a:spAutoFit/>
          </a:bodyPr>
          <a:lstStyle/>
          <a:p>
            <a:pPr marL="457200" indent="-457200"/>
            <a:r>
              <a:rPr lang="en-US" sz="2800" dirty="0">
                <a:effectLst>
                  <a:outerShdw blurRad="38100" dist="38100" dir="2700000" algn="tl">
                    <a:srgbClr val="000000">
                      <a:alpha val="43137"/>
                    </a:srgbClr>
                  </a:outerShdw>
                </a:effectLst>
              </a:rPr>
              <a:t>What do we need to know?</a:t>
            </a:r>
          </a:p>
          <a:p>
            <a:pPr lvl="1" indent="-457200">
              <a:buFont typeface="Wingdings" pitchFamily="2" charset="2"/>
              <a:buChar char="ü"/>
            </a:pPr>
            <a:r>
              <a:rPr lang="en-US" sz="2800" dirty="0">
                <a:effectLst>
                  <a:outerShdw blurRad="38100" dist="38100" dir="2700000" algn="tl">
                    <a:srgbClr val="000000">
                      <a:alpha val="43137"/>
                    </a:srgbClr>
                  </a:outerShdw>
                </a:effectLst>
              </a:rPr>
              <a:t>The parts of the gun.</a:t>
            </a:r>
          </a:p>
          <a:p>
            <a:pPr lvl="1" indent="-457200">
              <a:buFont typeface="Wingdings" pitchFamily="2" charset="2"/>
              <a:buChar char="ü"/>
            </a:pPr>
            <a:r>
              <a:rPr lang="en-US" sz="2800" dirty="0">
                <a:effectLst>
                  <a:outerShdw blurRad="38100" dist="38100" dir="2700000" algn="tl">
                    <a:srgbClr val="000000">
                      <a:alpha val="43137"/>
                    </a:srgbClr>
                  </a:outerShdw>
                </a:effectLst>
              </a:rPr>
              <a:t>How to SAFELY operate the gun:</a:t>
            </a:r>
          </a:p>
          <a:p>
            <a:pPr marL="457200" lvl="2" indent="-228600">
              <a:buFont typeface="Wingdings" pitchFamily="2" charset="2"/>
              <a:buChar char="Ø"/>
            </a:pPr>
            <a:r>
              <a:rPr lang="en-US" sz="2800" dirty="0">
                <a:effectLst>
                  <a:outerShdw blurRad="38100" dist="38100" dir="2700000" algn="tl">
                    <a:srgbClr val="000000">
                      <a:alpha val="43137"/>
                    </a:srgbClr>
                  </a:outerShdw>
                </a:effectLst>
              </a:rPr>
              <a:t>Load</a:t>
            </a:r>
          </a:p>
          <a:p>
            <a:pPr marL="457200" lvl="2" indent="-228600">
              <a:buFont typeface="Wingdings" pitchFamily="2" charset="2"/>
              <a:buChar char="Ø"/>
            </a:pPr>
            <a:r>
              <a:rPr lang="en-US" sz="2800" dirty="0">
                <a:effectLst>
                  <a:outerShdw blurRad="38100" dist="38100" dir="2700000" algn="tl">
                    <a:srgbClr val="000000">
                      <a:alpha val="43137"/>
                    </a:srgbClr>
                  </a:outerShdw>
                </a:effectLst>
              </a:rPr>
              <a:t>Fire</a:t>
            </a:r>
          </a:p>
          <a:p>
            <a:pPr marL="457200" lvl="2" indent="-228600">
              <a:buFont typeface="Wingdings" pitchFamily="2" charset="2"/>
              <a:buChar char="Ø"/>
            </a:pPr>
            <a:r>
              <a:rPr lang="en-US" sz="2800" dirty="0">
                <a:effectLst>
                  <a:outerShdw blurRad="38100" dist="38100" dir="2700000" algn="tl">
                    <a:srgbClr val="000000">
                      <a:alpha val="43137"/>
                    </a:srgbClr>
                  </a:outerShdw>
                </a:effectLst>
              </a:rPr>
              <a:t>Unload</a:t>
            </a:r>
          </a:p>
        </p:txBody>
      </p:sp>
      <p:pic>
        <p:nvPicPr>
          <p:cNvPr id="13" name="Picture 12">
            <a:extLst>
              <a:ext uri="{FF2B5EF4-FFF2-40B4-BE49-F238E27FC236}">
                <a16:creationId xmlns:a16="http://schemas.microsoft.com/office/drawing/2014/main" id="{169030B6-FB34-497C-B7AE-43D4731F3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4132FBE1-C4E6-42CD-8C48-4CF500374D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5E9AB4B5-9E5E-48FC-B74A-94ADFF31293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1B734E31-CF42-44DF-B1B8-7EDDC536735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How to Take Control of a Loaded Gun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VI-7</a:t>
            </a:r>
          </a:p>
        </p:txBody>
      </p:sp>
      <p:sp>
        <p:nvSpPr>
          <p:cNvPr id="12" name="TextBox 11"/>
          <p:cNvSpPr txBox="1"/>
          <p:nvPr/>
        </p:nvSpPr>
        <p:spPr>
          <a:xfrm>
            <a:off x="3124200" y="990600"/>
            <a:ext cx="8382000" cy="5386090"/>
          </a:xfrm>
          <a:prstGeom prst="rect">
            <a:avLst/>
          </a:prstGeom>
          <a:noFill/>
        </p:spPr>
        <p:txBody>
          <a:bodyPr wrap="square" rtlCol="0">
            <a:spAutoFit/>
          </a:bodyPr>
          <a:lstStyle/>
          <a:p>
            <a:pPr defTabSz="857250">
              <a:tabLst>
                <a:tab pos="571500" algn="l"/>
              </a:tabLst>
            </a:pPr>
            <a:r>
              <a:rPr lang="en-US" sz="2800" dirty="0">
                <a:effectLst>
                  <a:outerShdw blurRad="38100" dist="38100" dir="2700000" algn="tl">
                    <a:srgbClr val="000000">
                      <a:alpha val="43137"/>
                    </a:srgbClr>
                  </a:outerShdw>
                </a:effectLst>
              </a:rPr>
              <a:t>To take control of a loaded gun from a shooter, the RSO should approach from the side in which:</a:t>
            </a:r>
          </a:p>
          <a:p>
            <a:pPr marL="228600" lvl="1" indent="-228600" defTabSz="857250">
              <a:buFont typeface="+mj-lt"/>
              <a:buAutoNum type="arabicPeriod"/>
              <a:tabLst>
                <a:tab pos="571500" algn="l"/>
              </a:tabLst>
            </a:pPr>
            <a:r>
              <a:rPr lang="en-US" sz="2400" dirty="0">
                <a:effectLst>
                  <a:outerShdw blurRad="38100" dist="38100" dir="2700000" algn="tl">
                    <a:srgbClr val="000000">
                      <a:alpha val="43137"/>
                    </a:srgbClr>
                  </a:outerShdw>
                </a:effectLst>
              </a:rPr>
              <a:t>Will provide the most control; announce presence to the shooter.</a:t>
            </a:r>
          </a:p>
          <a:p>
            <a:pPr marL="228600" lvl="1" indent="-228600" defTabSz="857250">
              <a:buFont typeface="+mj-lt"/>
              <a:buAutoNum type="arabicPeriod"/>
              <a:tabLst>
                <a:tab pos="571500" algn="l"/>
              </a:tabLst>
            </a:pPr>
            <a:r>
              <a:rPr lang="en-US" sz="2400" dirty="0">
                <a:effectLst>
                  <a:outerShdw blurRad="38100" dist="38100" dir="2700000" algn="tl">
                    <a:srgbClr val="000000">
                      <a:alpha val="43137"/>
                    </a:srgbClr>
                  </a:outerShdw>
                </a:effectLst>
              </a:rPr>
              <a:t>Ask shooter the nature of the problem.</a:t>
            </a:r>
          </a:p>
          <a:p>
            <a:pPr marL="228600" lvl="1" indent="-228600" defTabSz="857250">
              <a:buFont typeface="+mj-lt"/>
              <a:buAutoNum type="arabicPeriod"/>
              <a:tabLst>
                <a:tab pos="571500" algn="l"/>
              </a:tabLst>
            </a:pPr>
            <a:r>
              <a:rPr lang="en-US" sz="2400" dirty="0">
                <a:effectLst>
                  <a:outerShdw blurRad="38100" dist="38100" dir="2700000" algn="tl">
                    <a:srgbClr val="000000">
                      <a:alpha val="43137"/>
                    </a:srgbClr>
                  </a:outerShdw>
                </a:effectLst>
              </a:rPr>
              <a:t>Grasp the barrel of the gun behind muzzle and control the direction of the muzzle (NRA Safe Gun Handling Rule #1), gain control of the gun, and have the shooter step back.</a:t>
            </a:r>
          </a:p>
          <a:p>
            <a:pPr marL="228600" lvl="1" indent="-228600" defTabSz="857250">
              <a:buFont typeface="+mj-lt"/>
              <a:buAutoNum type="arabicPeriod"/>
              <a:tabLst>
                <a:tab pos="571500" algn="l"/>
              </a:tabLst>
            </a:pPr>
            <a:r>
              <a:rPr lang="en-US" sz="2400" dirty="0">
                <a:effectLst>
                  <a:outerShdw blurRad="38100" dist="38100" dir="2700000" algn="tl">
                    <a:srgbClr val="000000">
                      <a:alpha val="43137"/>
                    </a:srgbClr>
                  </a:outerShdw>
                </a:effectLst>
              </a:rPr>
              <a:t>Control and reposition the gun if necessary (keep muzzle pointed in a safe direction).</a:t>
            </a:r>
          </a:p>
          <a:p>
            <a:pPr marL="228600" lvl="1" indent="-228600" defTabSz="857250">
              <a:buFont typeface="+mj-lt"/>
              <a:buAutoNum type="arabicPeriod"/>
              <a:tabLst>
                <a:tab pos="571500" algn="l"/>
              </a:tabLst>
            </a:pPr>
            <a:r>
              <a:rPr lang="en-US" sz="2400" dirty="0">
                <a:effectLst>
                  <a:outerShdw blurRad="38100" dist="38100" dir="2700000" algn="tl">
                    <a:srgbClr val="000000">
                      <a:alpha val="43137"/>
                    </a:srgbClr>
                  </a:outerShdw>
                </a:effectLst>
              </a:rPr>
              <a:t>Determine the stoppage, clear it, and unload the gun.</a:t>
            </a:r>
          </a:p>
          <a:p>
            <a:pPr marL="228600" lvl="1" indent="-228600" defTabSz="857250">
              <a:buFont typeface="+mj-lt"/>
              <a:buAutoNum type="arabicPeriod"/>
              <a:tabLst>
                <a:tab pos="571500" algn="l"/>
              </a:tabLst>
            </a:pPr>
            <a:r>
              <a:rPr lang="en-US" sz="2400" dirty="0">
                <a:effectLst>
                  <a:outerShdw blurRad="38100" dist="38100" dir="2700000" algn="tl">
                    <a:srgbClr val="000000">
                      <a:alpha val="43137"/>
                    </a:srgbClr>
                  </a:outerShdw>
                </a:effectLst>
              </a:rPr>
              <a:t>Tell the shooter what went wrong and how to prevent it from happening again.</a:t>
            </a:r>
          </a:p>
          <a:p>
            <a:pPr marL="228600" lvl="1" indent="-228600" algn="ctr" defTabSz="857250">
              <a:tabLst>
                <a:tab pos="571500" algn="l"/>
              </a:tabLst>
            </a:pPr>
            <a:endParaRPr lang="en-US" sz="24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BF9A2A41-5801-4419-9BA1-DB6F54291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D5AE894D-6014-4637-88A8-09C87E5789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5EBD5A3F-99ED-4E56-A760-A1841F0EB9B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A2BB5C39-38AE-44BE-8B27-9D2FFA35F4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351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Action Types The RSO May Have to Clear</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VI-8</a:t>
            </a:r>
          </a:p>
        </p:txBody>
      </p:sp>
      <p:sp>
        <p:nvSpPr>
          <p:cNvPr id="12" name="TextBox 11"/>
          <p:cNvSpPr txBox="1"/>
          <p:nvPr/>
        </p:nvSpPr>
        <p:spPr>
          <a:xfrm>
            <a:off x="3124200" y="1828800"/>
            <a:ext cx="8382000" cy="3539430"/>
          </a:xfrm>
          <a:prstGeom prst="rect">
            <a:avLst/>
          </a:prstGeom>
          <a:noFill/>
        </p:spPr>
        <p:txBody>
          <a:bodyPr wrap="square" rtlCol="0">
            <a:spAutoFit/>
          </a:bodyPr>
          <a:lstStyle/>
          <a:p>
            <a:pPr marL="228600" indent="-228600">
              <a:buFont typeface="+mj-lt"/>
              <a:buAutoNum type="arabicPeriod"/>
            </a:pPr>
            <a:r>
              <a:rPr lang="en-US" sz="2800" dirty="0">
                <a:effectLst>
                  <a:outerShdw blurRad="38100" dist="38100" dir="2700000" algn="tl">
                    <a:srgbClr val="000000">
                      <a:alpha val="43137"/>
                    </a:srgbClr>
                  </a:outerShdw>
                </a:effectLst>
              </a:rPr>
              <a:t>Long firearms (rifles and shotguns)</a:t>
            </a:r>
          </a:p>
          <a:p>
            <a:pPr lvl="1" indent="-228600">
              <a:buFont typeface="+mj-lt"/>
              <a:buAutoNum type="alphaLcPeriod"/>
            </a:pPr>
            <a:r>
              <a:rPr lang="en-US" sz="2800" dirty="0">
                <a:effectLst>
                  <a:outerShdw blurRad="38100" dist="38100" dir="2700000" algn="tl">
                    <a:srgbClr val="000000">
                      <a:alpha val="43137"/>
                    </a:srgbClr>
                  </a:outerShdw>
                </a:effectLst>
              </a:rPr>
              <a:t>Six different action types.</a:t>
            </a:r>
          </a:p>
          <a:p>
            <a:pPr marL="228600" indent="-228600">
              <a:buFont typeface="+mj-lt"/>
              <a:buAutoNum type="arabicPeriod"/>
            </a:pPr>
            <a:r>
              <a:rPr lang="en-US" sz="2800" dirty="0">
                <a:effectLst>
                  <a:outerShdw blurRad="38100" dist="38100" dir="2700000" algn="tl">
                    <a:srgbClr val="000000">
                      <a:alpha val="43137"/>
                    </a:srgbClr>
                  </a:outerShdw>
                </a:effectLst>
              </a:rPr>
              <a:t>Handguns</a:t>
            </a:r>
          </a:p>
          <a:p>
            <a:pPr lvl="1" indent="-228600">
              <a:buFont typeface="+mj-lt"/>
              <a:buAutoNum type="alphaLcPeriod"/>
            </a:pPr>
            <a:r>
              <a:rPr lang="en-US" sz="2800" dirty="0">
                <a:effectLst>
                  <a:outerShdw blurRad="38100" dist="38100" dir="2700000" algn="tl">
                    <a:srgbClr val="000000">
                      <a:alpha val="43137"/>
                    </a:srgbClr>
                  </a:outerShdw>
                </a:effectLst>
              </a:rPr>
              <a:t>Revolvers and semi-automatics.</a:t>
            </a:r>
          </a:p>
          <a:p>
            <a:pPr marL="228600" indent="-228600">
              <a:buFont typeface="+mj-lt"/>
              <a:buAutoNum type="arabicPeriod"/>
            </a:pPr>
            <a:r>
              <a:rPr lang="en-US" sz="2800" dirty="0">
                <a:effectLst>
                  <a:outerShdw blurRad="38100" dist="38100" dir="2700000" algn="tl">
                    <a:srgbClr val="000000">
                      <a:alpha val="43137"/>
                    </a:srgbClr>
                  </a:outerShdw>
                </a:effectLst>
              </a:rPr>
              <a:t>Muzzleloading guns (pistols, rifles and shotguns)</a:t>
            </a:r>
          </a:p>
          <a:p>
            <a:pPr lvl="1" indent="-228600">
              <a:buFont typeface="+mj-lt"/>
              <a:buAutoNum type="alphaLcPeriod"/>
            </a:pPr>
            <a:r>
              <a:rPr lang="en-US" sz="2800" dirty="0">
                <a:effectLst>
                  <a:outerShdw blurRad="38100" dist="38100" dir="2700000" algn="tl">
                    <a:srgbClr val="000000">
                      <a:alpha val="43137"/>
                    </a:srgbClr>
                  </a:outerShdw>
                </a:effectLst>
              </a:rPr>
              <a:t>Flintlocks, percussion locks, and in-line.</a:t>
            </a:r>
          </a:p>
          <a:p>
            <a:pPr marL="228600" indent="-228600">
              <a:buFont typeface="+mj-lt"/>
              <a:buAutoNum type="arabicPeriod"/>
            </a:pPr>
            <a:r>
              <a:rPr lang="en-US" sz="2800" dirty="0">
                <a:effectLst>
                  <a:outerShdw blurRad="38100" dist="38100" dir="2700000" algn="tl">
                    <a:srgbClr val="000000">
                      <a:alpha val="43137"/>
                    </a:srgbClr>
                  </a:outerShdw>
                </a:effectLst>
              </a:rPr>
              <a:t>Air guns and BB guns</a:t>
            </a:r>
          </a:p>
          <a:p>
            <a:pPr lvl="1" indent="-228600">
              <a:buFont typeface="+mj-lt"/>
              <a:buAutoNum type="alphaLcPeriod"/>
            </a:pPr>
            <a:r>
              <a:rPr lang="en-US" sz="2800" dirty="0">
                <a:effectLst>
                  <a:outerShdw blurRad="38100" dist="38100" dir="2700000" algn="tl">
                    <a:srgbClr val="000000">
                      <a:alpha val="43137"/>
                    </a:srgbClr>
                  </a:outerShdw>
                </a:effectLst>
              </a:rPr>
              <a:t>Rifles and pistols</a:t>
            </a:r>
          </a:p>
        </p:txBody>
      </p:sp>
      <p:pic>
        <p:nvPicPr>
          <p:cNvPr id="13" name="Picture 12">
            <a:extLst>
              <a:ext uri="{FF2B5EF4-FFF2-40B4-BE49-F238E27FC236}">
                <a16:creationId xmlns:a16="http://schemas.microsoft.com/office/drawing/2014/main" id="{0E0C67E5-25BC-44CB-9AB7-F76C0305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25557514-DC46-48BD-9F37-0F77CB8F2A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2D2CC305-DB48-405B-8629-06411AC30201}"/>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2F82136D-9550-47C7-A5F6-EF4A3CE6C3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065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General Rules for Unloading Long Guns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VI-9</a:t>
            </a:r>
          </a:p>
        </p:txBody>
      </p:sp>
      <p:sp>
        <p:nvSpPr>
          <p:cNvPr id="12" name="TextBox 11"/>
          <p:cNvSpPr txBox="1"/>
          <p:nvPr/>
        </p:nvSpPr>
        <p:spPr>
          <a:xfrm>
            <a:off x="3048000" y="990600"/>
            <a:ext cx="8382000" cy="5022914"/>
          </a:xfrm>
          <a:prstGeom prst="rect">
            <a:avLst/>
          </a:prstGeom>
          <a:noFill/>
        </p:spPr>
        <p:txBody>
          <a:bodyPr wrap="square" rtlCol="0">
            <a:spAutoFit/>
          </a:bodyPr>
          <a:lstStyle/>
          <a:p>
            <a:pPr marL="400050" indent="-400050">
              <a:lnSpc>
                <a:spcPct val="90000"/>
              </a:lnSpc>
            </a:pPr>
            <a:r>
              <a:rPr lang="en-US" sz="2800" dirty="0">
                <a:effectLst>
                  <a:outerShdw blurRad="38100" dist="38100" dir="2700000" algn="tl">
                    <a:srgbClr val="000000">
                      <a:alpha val="43137"/>
                    </a:srgbClr>
                  </a:outerShdw>
                </a:effectLst>
              </a:rPr>
              <a:t>1. </a:t>
            </a:r>
            <a:r>
              <a:rPr lang="en-US" sz="2800" b="1" u="sng" dirty="0">
                <a:effectLst>
                  <a:outerShdw blurRad="38100" dist="38100" dir="2700000" algn="tl">
                    <a:srgbClr val="000000">
                      <a:alpha val="43137"/>
                    </a:srgbClr>
                  </a:outerShdw>
                </a:effectLst>
              </a:rPr>
              <a:t>ALWAYS</a:t>
            </a:r>
            <a:r>
              <a:rPr lang="en-US" sz="2800" dirty="0">
                <a:effectLst>
                  <a:outerShdw blurRad="38100" dist="38100" dir="2700000" algn="tl">
                    <a:srgbClr val="000000">
                      <a:alpha val="43137"/>
                    </a:srgbClr>
                  </a:outerShdw>
                </a:effectLst>
              </a:rPr>
              <a:t> keep the gun pointed in a safe direction.</a:t>
            </a:r>
          </a:p>
          <a:p>
            <a:pPr marL="400050" indent="-400050">
              <a:lnSpc>
                <a:spcPct val="90000"/>
              </a:lnSpc>
            </a:pPr>
            <a:r>
              <a:rPr lang="en-US" sz="2800" dirty="0">
                <a:effectLst>
                  <a:outerShdw blurRad="38100" dist="38100" dir="2700000" algn="tl">
                    <a:srgbClr val="000000">
                      <a:alpha val="43137"/>
                    </a:srgbClr>
                  </a:outerShdw>
                </a:effectLst>
              </a:rPr>
              <a:t>2. </a:t>
            </a:r>
            <a:r>
              <a:rPr lang="en-US" sz="2800" b="1" u="sng" dirty="0">
                <a:effectLst>
                  <a:outerShdw blurRad="38100" dist="38100" dir="2700000" algn="tl">
                    <a:srgbClr val="000000">
                      <a:alpha val="43137"/>
                    </a:srgbClr>
                  </a:outerShdw>
                </a:effectLst>
              </a:rPr>
              <a:t>ALWAYS</a:t>
            </a:r>
            <a:r>
              <a:rPr lang="en-US" sz="2800" b="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keep your finger off the trigger until ready to shoot.</a:t>
            </a:r>
          </a:p>
          <a:p>
            <a:pPr marL="400050" indent="-400050">
              <a:lnSpc>
                <a:spcPct val="90000"/>
              </a:lnSpc>
            </a:pPr>
            <a:r>
              <a:rPr lang="en-US" sz="2800" dirty="0">
                <a:effectLst>
                  <a:outerShdw blurRad="38100" dist="38100" dir="2700000" algn="tl">
                    <a:srgbClr val="000000">
                      <a:alpha val="43137"/>
                    </a:srgbClr>
                  </a:outerShdw>
                </a:effectLst>
              </a:rPr>
              <a:t>3. Engage the mechanical safety (if possible)</a:t>
            </a:r>
          </a:p>
          <a:p>
            <a:pPr marL="400050" indent="-400050">
              <a:lnSpc>
                <a:spcPct val="90000"/>
              </a:lnSpc>
            </a:pPr>
            <a:r>
              <a:rPr lang="en-US" sz="2800" dirty="0">
                <a:effectLst>
                  <a:outerShdw blurRad="38100" dist="38100" dir="2700000" algn="tl">
                    <a:srgbClr val="000000">
                      <a:alpha val="43137"/>
                    </a:srgbClr>
                  </a:outerShdw>
                </a:effectLst>
              </a:rPr>
              <a:t>4. Remove the ammunition source (magazine or ammunition from tube).</a:t>
            </a:r>
          </a:p>
          <a:p>
            <a:pPr marL="400050" indent="-400050">
              <a:lnSpc>
                <a:spcPct val="90000"/>
              </a:lnSpc>
            </a:pPr>
            <a:r>
              <a:rPr lang="en-US" sz="2800" dirty="0">
                <a:effectLst>
                  <a:outerShdw blurRad="38100" dist="38100" dir="2700000" algn="tl">
                    <a:srgbClr val="000000">
                      <a:alpha val="43137"/>
                    </a:srgbClr>
                  </a:outerShdw>
                </a:effectLst>
              </a:rPr>
              <a:t>5. Open the action. </a:t>
            </a:r>
          </a:p>
          <a:p>
            <a:pPr marL="400050" indent="-400050">
              <a:lnSpc>
                <a:spcPct val="90000"/>
              </a:lnSpc>
            </a:pPr>
            <a:r>
              <a:rPr lang="en-US" sz="2800" dirty="0">
                <a:effectLst>
                  <a:outerShdw blurRad="38100" dist="38100" dir="2700000" algn="tl">
                    <a:srgbClr val="000000">
                      <a:alpha val="43137"/>
                    </a:srgbClr>
                  </a:outerShdw>
                </a:effectLst>
              </a:rPr>
              <a:t>6. Physically and visually inspect the chamber and magazine areas.</a:t>
            </a:r>
          </a:p>
          <a:p>
            <a:pPr marL="400050" indent="-400050">
              <a:lnSpc>
                <a:spcPct val="90000"/>
              </a:lnSpc>
            </a:pPr>
            <a:r>
              <a:rPr lang="en-US" sz="2800" dirty="0">
                <a:effectLst>
                  <a:outerShdw blurRad="38100" dist="38100" dir="2700000" algn="tl">
                    <a:srgbClr val="000000">
                      <a:alpha val="43137"/>
                    </a:srgbClr>
                  </a:outerShdw>
                </a:effectLst>
              </a:rPr>
              <a:t>7. Leave the action open and engage the mechanical safety.</a:t>
            </a:r>
          </a:p>
          <a:p>
            <a:pPr marL="400050" indent="-400050" algn="ctr">
              <a:lnSpc>
                <a:spcPct val="90000"/>
              </a:lnSpc>
            </a:pPr>
            <a:r>
              <a:rPr lang="en-US" sz="2400" i="1" dirty="0">
                <a:solidFill>
                  <a:srgbClr val="FF0000"/>
                </a:solidFill>
                <a:effectLst>
                  <a:outerShdw blurRad="38100" dist="38100" dir="2700000" algn="tl">
                    <a:srgbClr val="000000">
                      <a:alpha val="43137"/>
                    </a:srgbClr>
                  </a:outerShdw>
                </a:effectLst>
              </a:rPr>
              <a:t>Always follow the gun manufacturer's instructions for loading and unloading. </a:t>
            </a:r>
          </a:p>
        </p:txBody>
      </p:sp>
      <p:pic>
        <p:nvPicPr>
          <p:cNvPr id="13" name="Picture 12">
            <a:extLst>
              <a:ext uri="{FF2B5EF4-FFF2-40B4-BE49-F238E27FC236}">
                <a16:creationId xmlns:a16="http://schemas.microsoft.com/office/drawing/2014/main" id="{F40D393B-254B-4188-9783-3355B4298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C3D8F60A-5A00-4820-B1CB-1ABFEC60D5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49E2010D-DA79-45C1-BEE9-78C6FF2F14A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F0D48144-0872-4145-9488-2C996536CF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0636" y="535511"/>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Empty Magazines, Cylinders &amp; Guns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VI-10</a:t>
            </a:r>
          </a:p>
        </p:txBody>
      </p:sp>
      <p:sp>
        <p:nvSpPr>
          <p:cNvPr id="12" name="TextBox 11"/>
          <p:cNvSpPr txBox="1"/>
          <p:nvPr/>
        </p:nvSpPr>
        <p:spPr>
          <a:xfrm>
            <a:off x="2379661" y="1404372"/>
            <a:ext cx="4097339" cy="2677656"/>
          </a:xfrm>
          <a:prstGeom prst="rect">
            <a:avLst/>
          </a:prstGeom>
          <a:noFill/>
        </p:spPr>
        <p:txBody>
          <a:bodyPr wrap="square" rtlCol="0">
            <a:spAutoFit/>
          </a:bodyPr>
          <a:lstStyle/>
          <a:p>
            <a:pPr>
              <a:buFont typeface="Arial" pitchFamily="34" charset="0"/>
              <a:buChar char="•"/>
            </a:pPr>
            <a:r>
              <a:rPr lang="en-US" sz="2400" dirty="0">
                <a:effectLst>
                  <a:outerShdw blurRad="38100" dist="38100" dir="2700000" algn="tl">
                    <a:srgbClr val="000000">
                      <a:alpha val="43137"/>
                    </a:srgbClr>
                  </a:outerShdw>
                </a:effectLst>
              </a:rPr>
              <a:t>Built-in magazines</a:t>
            </a:r>
          </a:p>
          <a:p>
            <a:pPr>
              <a:buFont typeface="Arial" pitchFamily="34" charset="0"/>
              <a:buChar char="•"/>
            </a:pPr>
            <a:r>
              <a:rPr lang="en-US" sz="2400" dirty="0">
                <a:effectLst>
                  <a:outerShdw blurRad="38100" dist="38100" dir="2700000" algn="tl">
                    <a:srgbClr val="000000">
                      <a:alpha val="43137"/>
                    </a:srgbClr>
                  </a:outerShdw>
                </a:effectLst>
              </a:rPr>
              <a:t>Box magazines</a:t>
            </a:r>
          </a:p>
          <a:p>
            <a:pPr>
              <a:buFont typeface="Arial" pitchFamily="34" charset="0"/>
              <a:buChar char="•"/>
            </a:pPr>
            <a:r>
              <a:rPr lang="en-US" sz="2400" dirty="0">
                <a:effectLst>
                  <a:outerShdw blurRad="38100" dist="38100" dir="2700000" algn="tl">
                    <a:srgbClr val="000000">
                      <a:alpha val="43137"/>
                    </a:srgbClr>
                  </a:outerShdw>
                </a:effectLst>
              </a:rPr>
              <a:t>Tubular magazines</a:t>
            </a:r>
          </a:p>
          <a:p>
            <a:pPr>
              <a:buFont typeface="Arial" pitchFamily="34" charset="0"/>
              <a:buChar char="•"/>
            </a:pPr>
            <a:r>
              <a:rPr lang="en-US" sz="2400" dirty="0">
                <a:effectLst>
                  <a:outerShdw blurRad="38100" dist="38100" dir="2700000" algn="tl">
                    <a:srgbClr val="000000">
                      <a:alpha val="43137"/>
                    </a:srgbClr>
                  </a:outerShdw>
                </a:effectLst>
              </a:rPr>
              <a:t>Cylinders (Revolvers)</a:t>
            </a:r>
          </a:p>
          <a:p>
            <a:pPr>
              <a:buFont typeface="Wingdings" pitchFamily="2" charset="2"/>
              <a:buNone/>
            </a:pPr>
            <a:r>
              <a:rPr lang="en-US" sz="2400" i="1" dirty="0">
                <a:solidFill>
                  <a:srgbClr val="FF0000"/>
                </a:solidFill>
                <a:effectLst>
                  <a:outerShdw blurRad="38100" dist="38100" dir="2700000" algn="tl">
                    <a:srgbClr val="000000">
                      <a:alpha val="43137"/>
                    </a:srgbClr>
                  </a:outerShdw>
                </a:effectLst>
              </a:rPr>
              <a:t>**Count the cartridges to ensure you have the right number.**</a:t>
            </a:r>
          </a:p>
        </p:txBody>
      </p:sp>
      <p:pic>
        <p:nvPicPr>
          <p:cNvPr id="9" name="Picture 9" descr="unload-pistol"/>
          <p:cNvPicPr>
            <a:picLocks noChangeAspect="1" noChangeArrowheads="1"/>
          </p:cNvPicPr>
          <p:nvPr/>
        </p:nvPicPr>
        <p:blipFill>
          <a:blip r:embed="rId3" cstate="print"/>
          <a:srcRect/>
          <a:stretch>
            <a:fillRect/>
          </a:stretch>
        </p:blipFill>
        <p:spPr bwMode="auto">
          <a:xfrm>
            <a:off x="6510338" y="1525588"/>
            <a:ext cx="2286000" cy="1789112"/>
          </a:xfrm>
          <a:prstGeom prst="rect">
            <a:avLst/>
          </a:prstGeom>
          <a:noFill/>
          <a:ln w="9525">
            <a:noFill/>
            <a:miter lim="800000"/>
            <a:headEnd/>
            <a:tailEnd/>
          </a:ln>
        </p:spPr>
      </p:pic>
      <p:pic>
        <p:nvPicPr>
          <p:cNvPr id="13" name="Picture 8" descr="unload-94win"/>
          <p:cNvPicPr>
            <a:picLocks noChangeAspect="1" noChangeArrowheads="1"/>
          </p:cNvPicPr>
          <p:nvPr/>
        </p:nvPicPr>
        <p:blipFill>
          <a:blip r:embed="rId4" cstate="print"/>
          <a:srcRect/>
          <a:stretch>
            <a:fillRect/>
          </a:stretch>
        </p:blipFill>
        <p:spPr bwMode="auto">
          <a:xfrm>
            <a:off x="8796338" y="1306344"/>
            <a:ext cx="2968625" cy="2060575"/>
          </a:xfrm>
          <a:prstGeom prst="rect">
            <a:avLst/>
          </a:prstGeom>
          <a:noFill/>
          <a:ln w="9525">
            <a:noFill/>
            <a:miter lim="800000"/>
            <a:headEnd/>
            <a:tailEnd/>
          </a:ln>
        </p:spPr>
      </p:pic>
      <p:pic>
        <p:nvPicPr>
          <p:cNvPr id="14" name="Picture 4"/>
          <p:cNvPicPr>
            <a:picLocks noChangeArrowheads="1"/>
          </p:cNvPicPr>
          <p:nvPr/>
        </p:nvPicPr>
        <p:blipFill>
          <a:blip r:embed="rId5" cstate="print"/>
          <a:srcRect/>
          <a:stretch>
            <a:fillRect/>
          </a:stretch>
        </p:blipFill>
        <p:spPr bwMode="auto">
          <a:xfrm>
            <a:off x="3346449" y="3911600"/>
            <a:ext cx="3438525" cy="2336800"/>
          </a:xfrm>
          <a:prstGeom prst="rect">
            <a:avLst/>
          </a:prstGeom>
          <a:noFill/>
          <a:ln w="12700">
            <a:noFill/>
            <a:miter lim="800000"/>
            <a:headEnd/>
            <a:tailEnd/>
          </a:ln>
        </p:spPr>
      </p:pic>
      <p:pic>
        <p:nvPicPr>
          <p:cNvPr id="15" name="Picture 6"/>
          <p:cNvPicPr>
            <a:picLocks noChangeArrowheads="1"/>
          </p:cNvPicPr>
          <p:nvPr/>
        </p:nvPicPr>
        <p:blipFill>
          <a:blip r:embed="rId6" cstate="print"/>
          <a:srcRect/>
          <a:stretch>
            <a:fillRect/>
          </a:stretch>
        </p:blipFill>
        <p:spPr bwMode="auto">
          <a:xfrm>
            <a:off x="6629401" y="3314700"/>
            <a:ext cx="3005138" cy="2438400"/>
          </a:xfrm>
          <a:prstGeom prst="rect">
            <a:avLst/>
          </a:prstGeom>
          <a:noFill/>
          <a:ln w="12700">
            <a:noFill/>
            <a:miter lim="800000"/>
            <a:headEnd/>
            <a:tailEnd/>
          </a:ln>
        </p:spPr>
      </p:pic>
      <p:pic>
        <p:nvPicPr>
          <p:cNvPr id="16" name="Picture 5"/>
          <p:cNvPicPr>
            <a:picLocks noChangeArrowheads="1"/>
          </p:cNvPicPr>
          <p:nvPr/>
        </p:nvPicPr>
        <p:blipFill>
          <a:blip r:embed="rId7" cstate="print"/>
          <a:srcRect/>
          <a:stretch>
            <a:fillRect/>
          </a:stretch>
        </p:blipFill>
        <p:spPr bwMode="auto">
          <a:xfrm>
            <a:off x="9304337" y="3200400"/>
            <a:ext cx="2616200" cy="2590800"/>
          </a:xfrm>
          <a:prstGeom prst="rect">
            <a:avLst/>
          </a:prstGeom>
          <a:noFill/>
          <a:ln w="12700">
            <a:noFill/>
            <a:miter lim="800000"/>
            <a:headEnd/>
            <a:tailEnd/>
          </a:ln>
        </p:spPr>
      </p:pic>
      <p:pic>
        <p:nvPicPr>
          <p:cNvPr id="18" name="Picture 17">
            <a:extLst>
              <a:ext uri="{FF2B5EF4-FFF2-40B4-BE49-F238E27FC236}">
                <a16:creationId xmlns:a16="http://schemas.microsoft.com/office/drawing/2014/main" id="{148097C4-7BEF-4856-9C70-3F87D0326D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9" name="Picture 18">
            <a:extLst>
              <a:ext uri="{FF2B5EF4-FFF2-40B4-BE49-F238E27FC236}">
                <a16:creationId xmlns:a16="http://schemas.microsoft.com/office/drawing/2014/main" id="{70E41F08-2846-4403-9C28-6E278E2EA26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20" name="TextBox 19">
            <a:extLst>
              <a:ext uri="{FF2B5EF4-FFF2-40B4-BE49-F238E27FC236}">
                <a16:creationId xmlns:a16="http://schemas.microsoft.com/office/drawing/2014/main" id="{27794A51-FB36-468A-9091-2319CE85E937}"/>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3"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4"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5"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21" name="Picture 20">
            <a:extLst>
              <a:ext uri="{FF2B5EF4-FFF2-40B4-BE49-F238E27FC236}">
                <a16:creationId xmlns:a16="http://schemas.microsoft.com/office/drawing/2014/main" id="{5C69BDA3-9D18-42D4-A5A6-ED39404B4D9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Loading a Gun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VI-11</a:t>
            </a:r>
          </a:p>
        </p:txBody>
      </p:sp>
      <p:sp>
        <p:nvSpPr>
          <p:cNvPr id="12" name="TextBox 11"/>
          <p:cNvSpPr txBox="1"/>
          <p:nvPr/>
        </p:nvSpPr>
        <p:spPr>
          <a:xfrm>
            <a:off x="3124200" y="1905001"/>
            <a:ext cx="8534400" cy="3108543"/>
          </a:xfrm>
          <a:prstGeom prst="rect">
            <a:avLst/>
          </a:prstGeom>
          <a:noFill/>
        </p:spPr>
        <p:txBody>
          <a:bodyPr wrap="square" rtlCol="0">
            <a:spAutoFit/>
          </a:bodyPr>
          <a:lstStyle/>
          <a:p>
            <a:pPr>
              <a:buFont typeface="Wingdings" pitchFamily="2" charset="2"/>
              <a:buNone/>
            </a:pPr>
            <a:r>
              <a:rPr lang="en-US" sz="2800" dirty="0">
                <a:effectLst>
                  <a:outerShdw blurRad="38100" dist="38100" dir="2700000" algn="tl">
                    <a:srgbClr val="000000">
                      <a:alpha val="43137"/>
                    </a:srgbClr>
                  </a:outerShdw>
                </a:effectLst>
              </a:rPr>
              <a:t>1.</a:t>
            </a:r>
            <a:r>
              <a:rPr lang="en-US" sz="2800" b="1" u="sng" dirty="0">
                <a:solidFill>
                  <a:srgbClr val="FF0000"/>
                </a:solidFill>
                <a:effectLst>
                  <a:outerShdw blurRad="38100" dist="38100" dir="2700000" algn="tl">
                    <a:srgbClr val="000000">
                      <a:alpha val="43137"/>
                    </a:srgbClr>
                  </a:outerShdw>
                </a:effectLst>
              </a:rPr>
              <a:t>ALWAYS</a:t>
            </a:r>
            <a:r>
              <a:rPr lang="en-US" sz="2800" dirty="0">
                <a:effectLst>
                  <a:outerShdw blurRad="38100" dist="38100" dir="2700000" algn="tl">
                    <a:srgbClr val="000000">
                      <a:alpha val="43137"/>
                    </a:srgbClr>
                  </a:outerShdw>
                </a:effectLst>
              </a:rPr>
              <a:t> point the gun in a safe direction. </a:t>
            </a:r>
          </a:p>
          <a:p>
            <a:pPr>
              <a:buFont typeface="Wingdings" pitchFamily="2" charset="2"/>
              <a:buNone/>
            </a:pPr>
            <a:r>
              <a:rPr lang="en-US" sz="2800" dirty="0">
                <a:effectLst>
                  <a:outerShdw blurRad="38100" dist="38100" dir="2700000" algn="tl">
                    <a:srgbClr val="000000">
                      <a:alpha val="43137"/>
                    </a:srgbClr>
                  </a:outerShdw>
                </a:effectLst>
              </a:rPr>
              <a:t>2.</a:t>
            </a:r>
            <a:r>
              <a:rPr lang="en-US" sz="2800" b="1" u="sng" dirty="0">
                <a:solidFill>
                  <a:srgbClr val="FF0000"/>
                </a:solidFill>
                <a:effectLst>
                  <a:outerShdw blurRad="38100" dist="38100" dir="2700000" algn="tl">
                    <a:srgbClr val="000000">
                      <a:alpha val="43137"/>
                    </a:srgbClr>
                  </a:outerShdw>
                </a:effectLst>
              </a:rPr>
              <a:t>ALWAYS</a:t>
            </a:r>
            <a:r>
              <a:rPr lang="en-US" sz="2800" dirty="0">
                <a:effectLst>
                  <a:outerShdw blurRad="38100" dist="38100" dir="2700000" algn="tl">
                    <a:srgbClr val="000000">
                      <a:alpha val="43137"/>
                    </a:srgbClr>
                  </a:outerShdw>
                </a:effectLst>
              </a:rPr>
              <a:t> keep your finger off the trigger until ready to shoot.</a:t>
            </a:r>
          </a:p>
          <a:p>
            <a:pPr>
              <a:buFont typeface="Wingdings" pitchFamily="2" charset="2"/>
              <a:buNone/>
            </a:pPr>
            <a:r>
              <a:rPr lang="en-US" sz="2800" dirty="0">
                <a:effectLst>
                  <a:outerShdw blurRad="38100" dist="38100" dir="2700000" algn="tl">
                    <a:srgbClr val="000000">
                      <a:alpha val="43137"/>
                    </a:srgbClr>
                  </a:outerShdw>
                </a:effectLst>
              </a:rPr>
              <a:t>3.Engage the mechanical safety (if possible) </a:t>
            </a:r>
          </a:p>
          <a:p>
            <a:pPr>
              <a:buFont typeface="Wingdings" pitchFamily="2" charset="2"/>
              <a:buNone/>
            </a:pPr>
            <a:r>
              <a:rPr lang="en-US" sz="2800" dirty="0">
                <a:effectLst>
                  <a:outerShdw blurRad="38100" dist="38100" dir="2700000" algn="tl">
                    <a:srgbClr val="000000">
                      <a:alpha val="43137"/>
                    </a:srgbClr>
                  </a:outerShdw>
                </a:effectLst>
              </a:rPr>
              <a:t>4.Insert ammunition (magazine) into gun.</a:t>
            </a:r>
          </a:p>
          <a:p>
            <a:pPr>
              <a:buFont typeface="Wingdings" pitchFamily="2" charset="2"/>
              <a:buNone/>
            </a:pPr>
            <a:r>
              <a:rPr lang="en-US" sz="2800" dirty="0">
                <a:effectLst>
                  <a:outerShdw blurRad="38100" dist="38100" dir="2700000" algn="tl">
                    <a:srgbClr val="000000">
                      <a:alpha val="43137"/>
                    </a:srgbClr>
                  </a:outerShdw>
                </a:effectLst>
              </a:rPr>
              <a:t>5.Open the action and chamber a cartridge.</a:t>
            </a:r>
          </a:p>
          <a:p>
            <a:pPr>
              <a:buFont typeface="Wingdings" pitchFamily="2" charset="2"/>
              <a:buNone/>
            </a:pPr>
            <a:r>
              <a:rPr lang="en-US" sz="2800" dirty="0">
                <a:effectLst>
                  <a:outerShdw blurRad="38100" dist="38100" dir="2700000" algn="tl">
                    <a:srgbClr val="000000">
                      <a:alpha val="43137"/>
                    </a:srgbClr>
                  </a:outerShdw>
                </a:effectLst>
              </a:rPr>
              <a:t>6.Close the action and engage the mechanical safety. </a:t>
            </a:r>
          </a:p>
        </p:txBody>
      </p:sp>
      <p:pic>
        <p:nvPicPr>
          <p:cNvPr id="13" name="Picture 12">
            <a:extLst>
              <a:ext uri="{FF2B5EF4-FFF2-40B4-BE49-F238E27FC236}">
                <a16:creationId xmlns:a16="http://schemas.microsoft.com/office/drawing/2014/main" id="{B0204DBF-7F09-4561-A123-B5202AB87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728A9EF8-B2D4-4C5E-BB59-BD80700096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388CE50E-460F-4930-9797-D5F0B811712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BA9254F9-6642-452B-9CFA-29CF909C6BF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Fill Magazines and Cylinders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VI-12</a:t>
            </a:r>
          </a:p>
        </p:txBody>
      </p:sp>
      <p:sp>
        <p:nvSpPr>
          <p:cNvPr id="12" name="TextBox 11"/>
          <p:cNvSpPr txBox="1"/>
          <p:nvPr/>
        </p:nvSpPr>
        <p:spPr>
          <a:xfrm>
            <a:off x="3733800" y="1371600"/>
            <a:ext cx="3200400" cy="1569660"/>
          </a:xfrm>
          <a:prstGeom prst="rect">
            <a:avLst/>
          </a:prstGeom>
          <a:noFill/>
        </p:spPr>
        <p:txBody>
          <a:bodyPr wrap="square" rtlCol="0">
            <a:spAutoFit/>
          </a:bodyPr>
          <a:lstStyle/>
          <a:p>
            <a:pPr>
              <a:buFont typeface="Arial" pitchFamily="34" charset="0"/>
              <a:buChar char="•"/>
            </a:pPr>
            <a:r>
              <a:rPr lang="en-US" sz="2400" dirty="0">
                <a:effectLst>
                  <a:outerShdw blurRad="38100" dist="38100" dir="2700000" algn="tl">
                    <a:srgbClr val="000000">
                      <a:alpha val="43137"/>
                    </a:srgbClr>
                  </a:outerShdw>
                </a:effectLst>
              </a:rPr>
              <a:t>Built-in magazines</a:t>
            </a:r>
          </a:p>
          <a:p>
            <a:pPr>
              <a:buFont typeface="Arial" pitchFamily="34" charset="0"/>
              <a:buChar char="•"/>
            </a:pPr>
            <a:r>
              <a:rPr lang="en-US" sz="2400" dirty="0">
                <a:effectLst>
                  <a:outerShdw blurRad="38100" dist="38100" dir="2700000" algn="tl">
                    <a:srgbClr val="000000">
                      <a:alpha val="43137"/>
                    </a:srgbClr>
                  </a:outerShdw>
                </a:effectLst>
              </a:rPr>
              <a:t>Box magazines</a:t>
            </a:r>
          </a:p>
          <a:p>
            <a:pPr>
              <a:buFont typeface="Arial" pitchFamily="34" charset="0"/>
              <a:buChar char="•"/>
            </a:pPr>
            <a:r>
              <a:rPr lang="en-US" sz="2400" dirty="0">
                <a:effectLst>
                  <a:outerShdw blurRad="38100" dist="38100" dir="2700000" algn="tl">
                    <a:srgbClr val="000000">
                      <a:alpha val="43137"/>
                    </a:srgbClr>
                  </a:outerShdw>
                </a:effectLst>
              </a:rPr>
              <a:t>Tubular magazines</a:t>
            </a:r>
          </a:p>
          <a:p>
            <a:pPr>
              <a:buFont typeface="Arial" pitchFamily="34" charset="0"/>
              <a:buChar char="•"/>
            </a:pPr>
            <a:r>
              <a:rPr lang="en-US" sz="2400" dirty="0">
                <a:effectLst>
                  <a:outerShdw blurRad="38100" dist="38100" dir="2700000" algn="tl">
                    <a:srgbClr val="000000">
                      <a:alpha val="43137"/>
                    </a:srgbClr>
                  </a:outerShdw>
                </a:effectLst>
              </a:rPr>
              <a:t>Cylinders (Revolvers)</a:t>
            </a:r>
          </a:p>
        </p:txBody>
      </p:sp>
      <p:pic>
        <p:nvPicPr>
          <p:cNvPr id="9" name="Picture 11"/>
          <p:cNvPicPr>
            <a:picLocks noChangeArrowheads="1"/>
          </p:cNvPicPr>
          <p:nvPr/>
        </p:nvPicPr>
        <p:blipFill>
          <a:blip r:embed="rId3" cstate="print"/>
          <a:srcRect/>
          <a:stretch>
            <a:fillRect/>
          </a:stretch>
        </p:blipFill>
        <p:spPr bwMode="auto">
          <a:xfrm>
            <a:off x="7315202" y="1361571"/>
            <a:ext cx="3038475" cy="1651000"/>
          </a:xfrm>
          <a:prstGeom prst="rect">
            <a:avLst/>
          </a:prstGeom>
          <a:noFill/>
          <a:ln w="12700">
            <a:noFill/>
            <a:miter lim="800000"/>
            <a:headEnd/>
            <a:tailEnd/>
          </a:ln>
        </p:spPr>
      </p:pic>
      <p:pic>
        <p:nvPicPr>
          <p:cNvPr id="13" name="Picture 8"/>
          <p:cNvPicPr>
            <a:picLocks noChangeArrowheads="1"/>
          </p:cNvPicPr>
          <p:nvPr/>
        </p:nvPicPr>
        <p:blipFill>
          <a:blip r:embed="rId4" cstate="print"/>
          <a:srcRect/>
          <a:stretch>
            <a:fillRect/>
          </a:stretch>
        </p:blipFill>
        <p:spPr bwMode="auto">
          <a:xfrm>
            <a:off x="9433718" y="2446795"/>
            <a:ext cx="1981200" cy="2112963"/>
          </a:xfrm>
          <a:prstGeom prst="rect">
            <a:avLst/>
          </a:prstGeom>
          <a:noFill/>
          <a:ln w="12700">
            <a:noFill/>
            <a:miter lim="800000"/>
            <a:headEnd/>
            <a:tailEnd/>
          </a:ln>
        </p:spPr>
      </p:pic>
      <p:pic>
        <p:nvPicPr>
          <p:cNvPr id="14" name="Picture 4"/>
          <p:cNvPicPr>
            <a:picLocks noChangeArrowheads="1"/>
          </p:cNvPicPr>
          <p:nvPr/>
        </p:nvPicPr>
        <p:blipFill>
          <a:blip r:embed="rId5" cstate="print"/>
          <a:srcRect/>
          <a:stretch>
            <a:fillRect/>
          </a:stretch>
        </p:blipFill>
        <p:spPr bwMode="auto">
          <a:xfrm>
            <a:off x="4267200" y="2998049"/>
            <a:ext cx="3581400" cy="1577975"/>
          </a:xfrm>
          <a:prstGeom prst="rect">
            <a:avLst/>
          </a:prstGeom>
          <a:noFill/>
          <a:ln w="12700">
            <a:noFill/>
            <a:miter lim="800000"/>
            <a:headEnd/>
            <a:tailEnd/>
          </a:ln>
        </p:spPr>
      </p:pic>
      <p:pic>
        <p:nvPicPr>
          <p:cNvPr id="15" name="Picture 5"/>
          <p:cNvPicPr>
            <a:picLocks noChangeArrowheads="1"/>
          </p:cNvPicPr>
          <p:nvPr/>
        </p:nvPicPr>
        <p:blipFill>
          <a:blip r:embed="rId6" cstate="print"/>
          <a:srcRect/>
          <a:stretch>
            <a:fillRect/>
          </a:stretch>
        </p:blipFill>
        <p:spPr bwMode="auto">
          <a:xfrm>
            <a:off x="4501794" y="4298950"/>
            <a:ext cx="4246563" cy="2070100"/>
          </a:xfrm>
          <a:prstGeom prst="rect">
            <a:avLst/>
          </a:prstGeom>
          <a:noFill/>
          <a:ln w="12700">
            <a:noFill/>
            <a:miter lim="800000"/>
            <a:headEnd/>
            <a:tailEnd/>
          </a:ln>
        </p:spPr>
      </p:pic>
      <p:pic>
        <p:nvPicPr>
          <p:cNvPr id="16" name="Picture 7"/>
          <p:cNvPicPr>
            <a:picLocks noChangeArrowheads="1"/>
          </p:cNvPicPr>
          <p:nvPr/>
        </p:nvPicPr>
        <p:blipFill>
          <a:blip r:embed="rId7" cstate="print"/>
          <a:srcRect/>
          <a:stretch>
            <a:fillRect/>
          </a:stretch>
        </p:blipFill>
        <p:spPr bwMode="auto">
          <a:xfrm>
            <a:off x="7019570" y="3019823"/>
            <a:ext cx="1616075" cy="2225675"/>
          </a:xfrm>
          <a:prstGeom prst="rect">
            <a:avLst/>
          </a:prstGeom>
          <a:noFill/>
          <a:ln w="12700">
            <a:noFill/>
            <a:miter lim="800000"/>
            <a:headEnd/>
            <a:tailEnd/>
          </a:ln>
        </p:spPr>
      </p:pic>
      <p:pic>
        <p:nvPicPr>
          <p:cNvPr id="17" name="Picture 6"/>
          <p:cNvPicPr>
            <a:picLocks noChangeArrowheads="1"/>
          </p:cNvPicPr>
          <p:nvPr/>
        </p:nvPicPr>
        <p:blipFill>
          <a:blip r:embed="rId8" cstate="print"/>
          <a:srcRect/>
          <a:stretch>
            <a:fillRect/>
          </a:stretch>
        </p:blipFill>
        <p:spPr bwMode="auto">
          <a:xfrm>
            <a:off x="9321006" y="4557317"/>
            <a:ext cx="2389188" cy="1366837"/>
          </a:xfrm>
          <a:prstGeom prst="rect">
            <a:avLst/>
          </a:prstGeom>
          <a:noFill/>
          <a:ln w="12700">
            <a:noFill/>
            <a:miter lim="800000"/>
            <a:headEnd/>
            <a:tailEnd/>
          </a:ln>
        </p:spPr>
      </p:pic>
      <p:pic>
        <p:nvPicPr>
          <p:cNvPr id="18" name="Picture 10" descr="M41-mag"/>
          <p:cNvPicPr>
            <a:picLocks noChangeAspect="1" noChangeArrowheads="1"/>
          </p:cNvPicPr>
          <p:nvPr/>
        </p:nvPicPr>
        <p:blipFill>
          <a:blip r:embed="rId9" cstate="print"/>
          <a:srcRect/>
          <a:stretch>
            <a:fillRect/>
          </a:stretch>
        </p:blipFill>
        <p:spPr bwMode="auto">
          <a:xfrm>
            <a:off x="8345488" y="2966244"/>
            <a:ext cx="1322828" cy="2497535"/>
          </a:xfrm>
          <a:prstGeom prst="rect">
            <a:avLst/>
          </a:prstGeom>
          <a:noFill/>
          <a:ln w="9525">
            <a:noFill/>
            <a:miter lim="800000"/>
            <a:headEnd/>
            <a:tailEnd/>
          </a:ln>
        </p:spPr>
      </p:pic>
      <p:pic>
        <p:nvPicPr>
          <p:cNvPr id="20" name="Picture 19">
            <a:extLst>
              <a:ext uri="{FF2B5EF4-FFF2-40B4-BE49-F238E27FC236}">
                <a16:creationId xmlns:a16="http://schemas.microsoft.com/office/drawing/2014/main" id="{F0B37733-AD15-4EAD-B1EE-BE438DADF4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21" name="Picture 20">
            <a:extLst>
              <a:ext uri="{FF2B5EF4-FFF2-40B4-BE49-F238E27FC236}">
                <a16:creationId xmlns:a16="http://schemas.microsoft.com/office/drawing/2014/main" id="{76D2C901-3AD1-4EE7-9234-80703D1B6F7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22" name="TextBox 21">
            <a:extLst>
              <a:ext uri="{FF2B5EF4-FFF2-40B4-BE49-F238E27FC236}">
                <a16:creationId xmlns:a16="http://schemas.microsoft.com/office/drawing/2014/main" id="{06EF4461-16AF-4AF5-A260-EC4BFC91674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3"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4"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5"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6"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7"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id="{AAEE0CA1-9DA6-4031-83C2-985F5D2C1B2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286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Bolt Action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VI-13</a:t>
            </a:r>
          </a:p>
        </p:txBody>
      </p:sp>
      <p:sp>
        <p:nvSpPr>
          <p:cNvPr id="12" name="TextBox 11"/>
          <p:cNvSpPr txBox="1"/>
          <p:nvPr/>
        </p:nvSpPr>
        <p:spPr>
          <a:xfrm>
            <a:off x="2569364" y="1838610"/>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9" name="Picture 3"/>
          <p:cNvPicPr>
            <a:picLocks noChangeArrowheads="1"/>
          </p:cNvPicPr>
          <p:nvPr/>
        </p:nvPicPr>
        <p:blipFill>
          <a:blip r:embed="rId3" cstate="print"/>
          <a:srcRect/>
          <a:stretch>
            <a:fillRect/>
          </a:stretch>
        </p:blipFill>
        <p:spPr bwMode="auto">
          <a:xfrm>
            <a:off x="5181600" y="1104900"/>
            <a:ext cx="6477000" cy="3276600"/>
          </a:xfrm>
          <a:prstGeom prst="rect">
            <a:avLst/>
          </a:prstGeom>
          <a:noFill/>
          <a:ln w="12700">
            <a:noFill/>
            <a:miter lim="800000"/>
            <a:headEnd/>
            <a:tailEnd/>
          </a:ln>
        </p:spPr>
      </p:pic>
      <p:grpSp>
        <p:nvGrpSpPr>
          <p:cNvPr id="20" name="Group 8"/>
          <p:cNvGrpSpPr>
            <a:grpSpLocks/>
          </p:cNvGrpSpPr>
          <p:nvPr/>
        </p:nvGrpSpPr>
        <p:grpSpPr bwMode="auto">
          <a:xfrm>
            <a:off x="4236239" y="4183062"/>
            <a:ext cx="3136900" cy="1684337"/>
            <a:chOff x="253" y="3019"/>
            <a:chExt cx="2059" cy="1309"/>
          </a:xfrm>
        </p:grpSpPr>
        <p:pic>
          <p:nvPicPr>
            <p:cNvPr id="21" name="Picture 6"/>
            <p:cNvPicPr>
              <a:picLocks noChangeArrowheads="1"/>
            </p:cNvPicPr>
            <p:nvPr/>
          </p:nvPicPr>
          <p:blipFill>
            <a:blip r:embed="rId4" cstate="print"/>
            <a:srcRect/>
            <a:stretch>
              <a:fillRect/>
            </a:stretch>
          </p:blipFill>
          <p:spPr bwMode="auto">
            <a:xfrm>
              <a:off x="253" y="3019"/>
              <a:ext cx="2059" cy="1309"/>
            </a:xfrm>
            <a:prstGeom prst="rect">
              <a:avLst/>
            </a:prstGeom>
            <a:noFill/>
            <a:ln w="12700">
              <a:noFill/>
              <a:miter lim="800000"/>
              <a:headEnd/>
              <a:tailEnd/>
            </a:ln>
          </p:spPr>
        </p:pic>
        <p:sp>
          <p:nvSpPr>
            <p:cNvPr id="22" name="Rectangle 7"/>
            <p:cNvSpPr>
              <a:spLocks noChangeArrowheads="1"/>
            </p:cNvSpPr>
            <p:nvPr/>
          </p:nvSpPr>
          <p:spPr bwMode="auto">
            <a:xfrm>
              <a:off x="310" y="3047"/>
              <a:ext cx="1889" cy="1197"/>
            </a:xfrm>
            <a:prstGeom prst="rect">
              <a:avLst/>
            </a:prstGeom>
            <a:noFill/>
            <a:ln w="12700">
              <a:noFill/>
              <a:miter lim="800000"/>
              <a:headEnd/>
              <a:tailEnd/>
            </a:ln>
          </p:spPr>
          <p:txBody>
            <a:bodyPr wrap="none" anchor="ctr"/>
            <a:lstStyle/>
            <a:p>
              <a:endParaRPr lang="en-US" dirty="0"/>
            </a:p>
          </p:txBody>
        </p:sp>
      </p:grpSp>
      <p:pic>
        <p:nvPicPr>
          <p:cNvPr id="23" name="Picture 4"/>
          <p:cNvPicPr>
            <a:picLocks noChangeArrowheads="1"/>
          </p:cNvPicPr>
          <p:nvPr/>
        </p:nvPicPr>
        <p:blipFill>
          <a:blip r:embed="rId5" cstate="print"/>
          <a:srcRect/>
          <a:stretch>
            <a:fillRect/>
          </a:stretch>
        </p:blipFill>
        <p:spPr bwMode="auto">
          <a:xfrm>
            <a:off x="7373139" y="4124191"/>
            <a:ext cx="4187825" cy="2189162"/>
          </a:xfrm>
          <a:prstGeom prst="rect">
            <a:avLst/>
          </a:prstGeom>
          <a:noFill/>
          <a:ln w="12700">
            <a:noFill/>
            <a:miter lim="800000"/>
            <a:headEnd/>
            <a:tailEnd/>
          </a:ln>
        </p:spPr>
      </p:pic>
      <p:pic>
        <p:nvPicPr>
          <p:cNvPr id="15" name="Picture 14">
            <a:extLst>
              <a:ext uri="{FF2B5EF4-FFF2-40B4-BE49-F238E27FC236}">
                <a16:creationId xmlns:a16="http://schemas.microsoft.com/office/drawing/2014/main" id="{335A9F70-3E18-47EF-B39B-7D9441D527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6" name="Picture 15">
            <a:extLst>
              <a:ext uri="{FF2B5EF4-FFF2-40B4-BE49-F238E27FC236}">
                <a16:creationId xmlns:a16="http://schemas.microsoft.com/office/drawing/2014/main" id="{7BAA837B-F81E-4E6E-9692-E4172EFEA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7" name="TextBox 16">
            <a:extLst>
              <a:ext uri="{FF2B5EF4-FFF2-40B4-BE49-F238E27FC236}">
                <a16:creationId xmlns:a16="http://schemas.microsoft.com/office/drawing/2014/main" id="{DCF67413-16B1-48A2-842F-A1F0FB99D4E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3"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8" name="Picture 17">
            <a:extLst>
              <a:ext uri="{FF2B5EF4-FFF2-40B4-BE49-F238E27FC236}">
                <a16:creationId xmlns:a16="http://schemas.microsoft.com/office/drawing/2014/main" id="{D71D4E07-D062-42BC-8EF6-D89A735916A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286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Lever Action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VI-14</a:t>
            </a:r>
          </a:p>
        </p:txBody>
      </p:sp>
      <p:sp>
        <p:nvSpPr>
          <p:cNvPr id="12" name="TextBox 11"/>
          <p:cNvSpPr txBox="1"/>
          <p:nvPr/>
        </p:nvSpPr>
        <p:spPr>
          <a:xfrm>
            <a:off x="3124200" y="1371600"/>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4" name="Picture 3"/>
          <p:cNvPicPr>
            <a:picLocks noChangeArrowheads="1"/>
          </p:cNvPicPr>
          <p:nvPr/>
        </p:nvPicPr>
        <p:blipFill>
          <a:blip r:embed="rId3" cstate="print"/>
          <a:srcRect/>
          <a:stretch>
            <a:fillRect/>
          </a:stretch>
        </p:blipFill>
        <p:spPr bwMode="auto">
          <a:xfrm>
            <a:off x="5105400" y="2667000"/>
            <a:ext cx="6553200" cy="3600450"/>
          </a:xfrm>
          <a:prstGeom prst="rect">
            <a:avLst/>
          </a:prstGeom>
          <a:noFill/>
          <a:ln w="12700">
            <a:noFill/>
            <a:miter lim="800000"/>
            <a:headEnd/>
            <a:tailEnd/>
          </a:ln>
        </p:spPr>
      </p:pic>
      <p:grpSp>
        <p:nvGrpSpPr>
          <p:cNvPr id="15" name="Group 7"/>
          <p:cNvGrpSpPr>
            <a:grpSpLocks/>
          </p:cNvGrpSpPr>
          <p:nvPr/>
        </p:nvGrpSpPr>
        <p:grpSpPr bwMode="auto">
          <a:xfrm>
            <a:off x="7759700" y="1143001"/>
            <a:ext cx="3975100" cy="1895475"/>
            <a:chOff x="3216" y="2280"/>
            <a:chExt cx="2504" cy="1194"/>
          </a:xfrm>
        </p:grpSpPr>
        <p:pic>
          <p:nvPicPr>
            <p:cNvPr id="16" name="Picture 5"/>
            <p:cNvPicPr>
              <a:picLocks noChangeArrowheads="1"/>
            </p:cNvPicPr>
            <p:nvPr/>
          </p:nvPicPr>
          <p:blipFill>
            <a:blip r:embed="rId4" cstate="print"/>
            <a:srcRect/>
            <a:stretch>
              <a:fillRect/>
            </a:stretch>
          </p:blipFill>
          <p:spPr bwMode="auto">
            <a:xfrm>
              <a:off x="3216" y="2280"/>
              <a:ext cx="2504" cy="1194"/>
            </a:xfrm>
            <a:prstGeom prst="rect">
              <a:avLst/>
            </a:prstGeom>
            <a:noFill/>
            <a:ln w="12700">
              <a:noFill/>
              <a:miter lim="800000"/>
              <a:headEnd/>
              <a:tailEnd/>
            </a:ln>
          </p:spPr>
        </p:pic>
        <p:sp>
          <p:nvSpPr>
            <p:cNvPr id="17" name="Rectangle 6"/>
            <p:cNvSpPr>
              <a:spLocks noChangeArrowheads="1"/>
            </p:cNvSpPr>
            <p:nvPr/>
          </p:nvSpPr>
          <p:spPr bwMode="auto">
            <a:xfrm>
              <a:off x="3273" y="2308"/>
              <a:ext cx="2334" cy="1082"/>
            </a:xfrm>
            <a:prstGeom prst="rect">
              <a:avLst/>
            </a:prstGeom>
            <a:noFill/>
            <a:ln w="12700">
              <a:noFill/>
              <a:miter lim="800000"/>
              <a:headEnd/>
              <a:tailEnd/>
            </a:ln>
          </p:spPr>
          <p:txBody>
            <a:bodyPr wrap="none" anchor="ctr"/>
            <a:lstStyle/>
            <a:p>
              <a:endParaRPr lang="en-US" dirty="0"/>
            </a:p>
          </p:txBody>
        </p:sp>
      </p:grpSp>
      <p:pic>
        <p:nvPicPr>
          <p:cNvPr id="18" name="Picture 17">
            <a:extLst>
              <a:ext uri="{FF2B5EF4-FFF2-40B4-BE49-F238E27FC236}">
                <a16:creationId xmlns:a16="http://schemas.microsoft.com/office/drawing/2014/main" id="{4857253D-E493-4BA5-A90C-9EFDC2F6F5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9" name="Picture 18">
            <a:extLst>
              <a:ext uri="{FF2B5EF4-FFF2-40B4-BE49-F238E27FC236}">
                <a16:creationId xmlns:a16="http://schemas.microsoft.com/office/drawing/2014/main" id="{DBF73D96-EE3D-4875-9819-749A3BE895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20" name="TextBox 19">
            <a:extLst>
              <a:ext uri="{FF2B5EF4-FFF2-40B4-BE49-F238E27FC236}">
                <a16:creationId xmlns:a16="http://schemas.microsoft.com/office/drawing/2014/main" id="{E654A729-8EF1-4570-954E-93DF0605861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21" name="Picture 20">
            <a:extLst>
              <a:ext uri="{FF2B5EF4-FFF2-40B4-BE49-F238E27FC236}">
                <a16:creationId xmlns:a16="http://schemas.microsoft.com/office/drawing/2014/main" id="{FF15C14E-6931-4245-A636-E741F12BA2E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589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Pump Action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VI-15</a:t>
            </a:r>
          </a:p>
        </p:txBody>
      </p:sp>
      <p:sp>
        <p:nvSpPr>
          <p:cNvPr id="12" name="TextBox 11"/>
          <p:cNvSpPr txBox="1"/>
          <p:nvPr/>
        </p:nvSpPr>
        <p:spPr>
          <a:xfrm>
            <a:off x="2590800" y="1459569"/>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3" name="Picture 5" descr="M-61win"/>
          <p:cNvPicPr>
            <a:picLocks noChangeAspect="1" noChangeArrowheads="1"/>
          </p:cNvPicPr>
          <p:nvPr/>
        </p:nvPicPr>
        <p:blipFill>
          <a:blip r:embed="rId3" cstate="print"/>
          <a:srcRect/>
          <a:stretch>
            <a:fillRect/>
          </a:stretch>
        </p:blipFill>
        <p:spPr bwMode="auto">
          <a:xfrm>
            <a:off x="4724400" y="2133600"/>
            <a:ext cx="6844352" cy="3886200"/>
          </a:xfrm>
          <a:prstGeom prst="rect">
            <a:avLst/>
          </a:prstGeom>
          <a:noFill/>
          <a:ln w="9525">
            <a:noFill/>
            <a:miter lim="800000"/>
            <a:headEnd/>
            <a:tailEnd/>
          </a:ln>
        </p:spPr>
      </p:pic>
      <p:pic>
        <p:nvPicPr>
          <p:cNvPr id="15" name="Picture 14">
            <a:extLst>
              <a:ext uri="{FF2B5EF4-FFF2-40B4-BE49-F238E27FC236}">
                <a16:creationId xmlns:a16="http://schemas.microsoft.com/office/drawing/2014/main" id="{38B09230-044F-47DD-9907-CABD155909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6" name="Picture 15">
            <a:extLst>
              <a:ext uri="{FF2B5EF4-FFF2-40B4-BE49-F238E27FC236}">
                <a16:creationId xmlns:a16="http://schemas.microsoft.com/office/drawing/2014/main" id="{18D7EF68-4E8B-4C50-8C79-26C0B0CA429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7" name="TextBox 16">
            <a:extLst>
              <a:ext uri="{FF2B5EF4-FFF2-40B4-BE49-F238E27FC236}">
                <a16:creationId xmlns:a16="http://schemas.microsoft.com/office/drawing/2014/main" id="{6000928C-06D0-4157-9512-09FB8145300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8" name="Picture 17">
            <a:extLst>
              <a:ext uri="{FF2B5EF4-FFF2-40B4-BE49-F238E27FC236}">
                <a16:creationId xmlns:a16="http://schemas.microsoft.com/office/drawing/2014/main" id="{A57FD879-C592-43C9-A7CA-53FA941289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7100" y="559744"/>
            <a:ext cx="7772400" cy="769441"/>
          </a:xfrm>
        </p:spPr>
        <p:txBody>
          <a:bodyPr>
            <a:spAutoFit/>
          </a:bodyPr>
          <a:lstStyle/>
          <a:p>
            <a:r>
              <a:rPr lang="en-US" b="1" dirty="0">
                <a:solidFill>
                  <a:srgbClr val="FF0000"/>
                </a:solidFill>
                <a:effectLst>
                  <a:outerShdw blurRad="38100" dist="38100" dir="2700000" algn="tl">
                    <a:srgbClr val="000000">
                      <a:alpha val="43137"/>
                    </a:srgbClr>
                  </a:outerShdw>
                </a:effectLst>
                <a:latin typeface="+mn-lt"/>
              </a:rPr>
              <a:t>Certification Requirements</a:t>
            </a:r>
          </a:p>
        </p:txBody>
      </p:sp>
      <p:sp>
        <p:nvSpPr>
          <p:cNvPr id="3" name="Subtitle 2"/>
          <p:cNvSpPr>
            <a:spLocks noGrp="1"/>
          </p:cNvSpPr>
          <p:nvPr>
            <p:ph type="subTitle" idx="1"/>
          </p:nvPr>
        </p:nvSpPr>
        <p:spPr>
          <a:xfrm>
            <a:off x="3276600" y="1852212"/>
            <a:ext cx="8458200" cy="3625608"/>
          </a:xfrm>
        </p:spPr>
        <p:txBody>
          <a:bodyPr wrap="square">
            <a:spAutoFit/>
          </a:bodyPr>
          <a:lstStyle/>
          <a:p>
            <a:pPr marL="514350" indent="-51435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21 years old or older</a:t>
            </a:r>
          </a:p>
          <a:p>
            <a:pPr marL="514350" indent="-51435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Attend the entire course.</a:t>
            </a:r>
          </a:p>
          <a:p>
            <a:pPr marL="514350" indent="-51435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Participate in discussions and practical exercises.</a:t>
            </a:r>
          </a:p>
          <a:p>
            <a:pPr marL="514350" indent="-51435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Demonstrate knowledge, skills, and attitudes necessary to organize, conduct, and supervise safe shooting activities and range operations.</a:t>
            </a:r>
          </a:p>
          <a:p>
            <a:pPr marL="514350" indent="-51435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Achieve an examination score of 90% or higher.</a:t>
            </a:r>
          </a:p>
          <a:p>
            <a:pPr marL="514350" indent="-514350" algn="l">
              <a:lnSpc>
                <a:spcPct val="90000"/>
              </a:lnSpc>
              <a:buFont typeface="+mj-lt"/>
              <a:buAutoNum type="arabicPeriod"/>
            </a:pPr>
            <a:r>
              <a:rPr lang="en-US" sz="2800" dirty="0">
                <a:solidFill>
                  <a:schemeClr val="tx1"/>
                </a:solidFill>
                <a:effectLst>
                  <a:outerShdw blurRad="38100" dist="38100" dir="2700000" algn="tl">
                    <a:srgbClr val="000000">
                      <a:alpha val="43137"/>
                    </a:srgbClr>
                  </a:outerShdw>
                </a:effectLst>
              </a:rPr>
              <a:t>Finalize credentialing at </a:t>
            </a:r>
            <a:r>
              <a:rPr lang="en-US" sz="2800" dirty="0">
                <a:solidFill>
                  <a:schemeClr val="tx1"/>
                </a:solidFill>
                <a:effectLst>
                  <a:outerShdw blurRad="38100" dist="38100" dir="2700000" algn="tl">
                    <a:srgbClr val="000000">
                      <a:alpha val="43137"/>
                    </a:srgbClr>
                  </a:outerShdw>
                </a:effectLst>
                <a:hlinkClick r:id="rId3"/>
              </a:rPr>
              <a:t>nrainstructors.org</a:t>
            </a:r>
            <a:endParaRPr lang="en-US" sz="2800" dirty="0">
              <a:solidFill>
                <a:schemeClr val="tx1"/>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I-6</a:t>
            </a:r>
          </a:p>
        </p:txBody>
      </p:sp>
      <p:pic>
        <p:nvPicPr>
          <p:cNvPr id="12" name="Picture 11">
            <a:extLst>
              <a:ext uri="{FF2B5EF4-FFF2-40B4-BE49-F238E27FC236}">
                <a16:creationId xmlns:a16="http://schemas.microsoft.com/office/drawing/2014/main" id="{80654E3D-C24D-4A2B-9FB2-56DF13FC64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C9428689-1D06-41BE-BD87-8E4E08F8049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F363B872-85CF-4750-BE88-197228CA7D8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FBF5413B-8EE8-47F6-BF77-617B3F95CE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60179"/>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Hinged Action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79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VI-16</a:t>
            </a:r>
          </a:p>
        </p:txBody>
      </p:sp>
      <p:sp>
        <p:nvSpPr>
          <p:cNvPr id="12" name="TextBox 11"/>
          <p:cNvSpPr txBox="1"/>
          <p:nvPr/>
        </p:nvSpPr>
        <p:spPr>
          <a:xfrm>
            <a:off x="3512469" y="1745320"/>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5" name="Picture 14" descr="Hinged_Action_Rifle.jpg"/>
          <p:cNvPicPr>
            <a:picLocks noChangeAspect="1"/>
          </p:cNvPicPr>
          <p:nvPr/>
        </p:nvPicPr>
        <p:blipFill>
          <a:blip r:embed="rId3" cstate="print"/>
          <a:stretch>
            <a:fillRect/>
          </a:stretch>
        </p:blipFill>
        <p:spPr>
          <a:xfrm>
            <a:off x="7269832" y="1428750"/>
            <a:ext cx="4357935" cy="2590800"/>
          </a:xfrm>
          <a:prstGeom prst="rect">
            <a:avLst/>
          </a:prstGeom>
        </p:spPr>
      </p:pic>
      <p:pic>
        <p:nvPicPr>
          <p:cNvPr id="14" name="Picture 13" descr="Hinged_Action.jpg"/>
          <p:cNvPicPr>
            <a:picLocks noChangeAspect="1"/>
          </p:cNvPicPr>
          <p:nvPr/>
        </p:nvPicPr>
        <p:blipFill>
          <a:blip r:embed="rId4" cstate="print"/>
          <a:stretch>
            <a:fillRect/>
          </a:stretch>
        </p:blipFill>
        <p:spPr>
          <a:xfrm>
            <a:off x="5638800" y="3429000"/>
            <a:ext cx="4270518" cy="2686050"/>
          </a:xfrm>
          <a:prstGeom prst="rect">
            <a:avLst/>
          </a:prstGeom>
        </p:spPr>
      </p:pic>
      <p:pic>
        <p:nvPicPr>
          <p:cNvPr id="16" name="Picture 15">
            <a:extLst>
              <a:ext uri="{FF2B5EF4-FFF2-40B4-BE49-F238E27FC236}">
                <a16:creationId xmlns:a16="http://schemas.microsoft.com/office/drawing/2014/main" id="{AE4ED4E7-3A5B-4134-A242-B0580F1361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7" name="Picture 16">
            <a:extLst>
              <a:ext uri="{FF2B5EF4-FFF2-40B4-BE49-F238E27FC236}">
                <a16:creationId xmlns:a16="http://schemas.microsoft.com/office/drawing/2014/main" id="{34DD9154-78EB-464E-AF0C-2983098B9EF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8" name="TextBox 17">
            <a:extLst>
              <a:ext uri="{FF2B5EF4-FFF2-40B4-BE49-F238E27FC236}">
                <a16:creationId xmlns:a16="http://schemas.microsoft.com/office/drawing/2014/main" id="{EC905D3C-68A6-4A63-81DF-B41EE5A776F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6F5579E2-797D-420C-90AE-C1EE2F22A14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286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Falling Block Action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VI-17</a:t>
            </a:r>
          </a:p>
        </p:txBody>
      </p:sp>
      <p:sp>
        <p:nvSpPr>
          <p:cNvPr id="12" name="TextBox 11"/>
          <p:cNvSpPr txBox="1"/>
          <p:nvPr/>
        </p:nvSpPr>
        <p:spPr>
          <a:xfrm>
            <a:off x="4267200" y="3804689"/>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4" name="Picture 13" descr="Hinged_Action.jpg"/>
          <p:cNvPicPr>
            <a:picLocks noChangeAspect="1"/>
          </p:cNvPicPr>
          <p:nvPr/>
        </p:nvPicPr>
        <p:blipFill>
          <a:blip r:embed="rId3" cstate="print"/>
          <a:stretch>
            <a:fillRect/>
          </a:stretch>
        </p:blipFill>
        <p:spPr>
          <a:xfrm>
            <a:off x="4112982" y="1001449"/>
            <a:ext cx="8002818" cy="2514600"/>
          </a:xfrm>
          <a:prstGeom prst="rect">
            <a:avLst/>
          </a:prstGeom>
        </p:spPr>
      </p:pic>
      <p:pic>
        <p:nvPicPr>
          <p:cNvPr id="15" name="Picture 14" descr="Hinged_Action_Rifle.jpg"/>
          <p:cNvPicPr>
            <a:picLocks noChangeAspect="1"/>
          </p:cNvPicPr>
          <p:nvPr/>
        </p:nvPicPr>
        <p:blipFill>
          <a:blip r:embed="rId4" cstate="print"/>
          <a:stretch>
            <a:fillRect/>
          </a:stretch>
        </p:blipFill>
        <p:spPr>
          <a:xfrm>
            <a:off x="8391072" y="3757338"/>
            <a:ext cx="3229428" cy="2286000"/>
          </a:xfrm>
          <a:prstGeom prst="rect">
            <a:avLst/>
          </a:prstGeom>
        </p:spPr>
      </p:pic>
      <p:pic>
        <p:nvPicPr>
          <p:cNvPr id="16" name="Picture 15">
            <a:extLst>
              <a:ext uri="{FF2B5EF4-FFF2-40B4-BE49-F238E27FC236}">
                <a16:creationId xmlns:a16="http://schemas.microsoft.com/office/drawing/2014/main" id="{2A57831E-C76C-4837-84CD-DDB7DE73E0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7" name="Picture 16">
            <a:extLst>
              <a:ext uri="{FF2B5EF4-FFF2-40B4-BE49-F238E27FC236}">
                <a16:creationId xmlns:a16="http://schemas.microsoft.com/office/drawing/2014/main" id="{060B1AAA-B738-45BF-A93A-E8AC7CB441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8" name="TextBox 17">
            <a:extLst>
              <a:ext uri="{FF2B5EF4-FFF2-40B4-BE49-F238E27FC236}">
                <a16:creationId xmlns:a16="http://schemas.microsoft.com/office/drawing/2014/main" id="{5230AB84-D3D7-41E7-82C5-DFBE09FA57A2}"/>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8A61E556-4609-43F0-AB48-D16956F4578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286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Semi-Automatic Action</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8686800" y="6356351"/>
            <a:ext cx="1524000" cy="365125"/>
          </a:xfrm>
        </p:spPr>
        <p:txBody>
          <a:bodyPr/>
          <a:lstStyle/>
          <a:p>
            <a:fld id="{D05F1B9A-D143-4FDB-B34A-DE03D4736AF9}" type="slidenum">
              <a:rPr lang="en-US" smtClean="0">
                <a:solidFill>
                  <a:schemeClr val="tx1"/>
                </a:solidFill>
              </a:rPr>
              <a:pPr/>
              <a:t>81</a:t>
            </a:fld>
            <a:endParaRPr lang="en-US" dirty="0">
              <a:solidFill>
                <a:schemeClr val="tx1"/>
              </a:solidFill>
            </a:endParaRPr>
          </a:p>
        </p:txBody>
      </p:sp>
      <p:sp>
        <p:nvSpPr>
          <p:cNvPr id="11" name="TextBox 10"/>
          <p:cNvSpPr txBox="1"/>
          <p:nvPr/>
        </p:nvSpPr>
        <p:spPr>
          <a:xfrm>
            <a:off x="94488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VI-18</a:t>
            </a:r>
          </a:p>
        </p:txBody>
      </p:sp>
      <p:sp>
        <p:nvSpPr>
          <p:cNvPr id="12" name="TextBox 11"/>
          <p:cNvSpPr txBox="1"/>
          <p:nvPr/>
        </p:nvSpPr>
        <p:spPr>
          <a:xfrm>
            <a:off x="3390901" y="3229687"/>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4" name="Picture 13" descr="Hinged_Action.jpg"/>
          <p:cNvPicPr>
            <a:picLocks noChangeAspect="1"/>
          </p:cNvPicPr>
          <p:nvPr/>
        </p:nvPicPr>
        <p:blipFill>
          <a:blip r:embed="rId3" cstate="print"/>
          <a:stretch>
            <a:fillRect/>
          </a:stretch>
        </p:blipFill>
        <p:spPr>
          <a:xfrm>
            <a:off x="7391400" y="2239361"/>
            <a:ext cx="3584642" cy="2514600"/>
          </a:xfrm>
          <a:prstGeom prst="rect">
            <a:avLst/>
          </a:prstGeom>
        </p:spPr>
      </p:pic>
      <p:pic>
        <p:nvPicPr>
          <p:cNvPr id="15" name="Picture 14" descr="Hinged_Action_Rifle.jpg"/>
          <p:cNvPicPr>
            <a:picLocks noChangeAspect="1"/>
          </p:cNvPicPr>
          <p:nvPr/>
        </p:nvPicPr>
        <p:blipFill>
          <a:blip r:embed="rId4" cstate="print"/>
          <a:stretch>
            <a:fillRect/>
          </a:stretch>
        </p:blipFill>
        <p:spPr>
          <a:xfrm>
            <a:off x="3423135" y="1230697"/>
            <a:ext cx="7092465" cy="1676400"/>
          </a:xfrm>
          <a:prstGeom prst="rect">
            <a:avLst/>
          </a:prstGeom>
        </p:spPr>
      </p:pic>
      <p:pic>
        <p:nvPicPr>
          <p:cNvPr id="13" name="Picture 12" descr="Semi-Automatic_Action_Rifle_02.jpg"/>
          <p:cNvPicPr>
            <a:picLocks noChangeAspect="1"/>
          </p:cNvPicPr>
          <p:nvPr/>
        </p:nvPicPr>
        <p:blipFill>
          <a:blip r:embed="rId5" cstate="print"/>
          <a:stretch>
            <a:fillRect/>
          </a:stretch>
        </p:blipFill>
        <p:spPr>
          <a:xfrm>
            <a:off x="8939212" y="4086225"/>
            <a:ext cx="2543175" cy="1800225"/>
          </a:xfrm>
          <a:prstGeom prst="rect">
            <a:avLst/>
          </a:prstGeom>
        </p:spPr>
      </p:pic>
      <p:pic>
        <p:nvPicPr>
          <p:cNvPr id="17" name="Picture 16">
            <a:extLst>
              <a:ext uri="{FF2B5EF4-FFF2-40B4-BE49-F238E27FC236}">
                <a16:creationId xmlns:a16="http://schemas.microsoft.com/office/drawing/2014/main" id="{4DE7B3B6-DF60-4631-A4D5-46063EDAA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8" name="Picture 17">
            <a:extLst>
              <a:ext uri="{FF2B5EF4-FFF2-40B4-BE49-F238E27FC236}">
                <a16:creationId xmlns:a16="http://schemas.microsoft.com/office/drawing/2014/main" id="{A370C39B-3F1B-40AA-B39A-42EA2A616F6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9" name="TextBox 18">
            <a:extLst>
              <a:ext uri="{FF2B5EF4-FFF2-40B4-BE49-F238E27FC236}">
                <a16:creationId xmlns:a16="http://schemas.microsoft.com/office/drawing/2014/main" id="{1E6E9C59-E0F1-4F3D-8C16-D221D95CB672}"/>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3"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20" name="Picture 19">
            <a:extLst>
              <a:ext uri="{FF2B5EF4-FFF2-40B4-BE49-F238E27FC236}">
                <a16:creationId xmlns:a16="http://schemas.microsoft.com/office/drawing/2014/main" id="{E3E6A2E6-41A2-4AD2-B04F-5C6E9540C4B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065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Muzzle Loading Guns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VI-19</a:t>
            </a:r>
          </a:p>
        </p:txBody>
      </p:sp>
      <p:pic>
        <p:nvPicPr>
          <p:cNvPr id="33" name="Picture 32" descr="MuzzleLoad_1-8.jpg"/>
          <p:cNvPicPr>
            <a:picLocks noChangeAspect="1"/>
          </p:cNvPicPr>
          <p:nvPr/>
        </p:nvPicPr>
        <p:blipFill>
          <a:blip r:embed="rId3" cstate="print"/>
          <a:stretch>
            <a:fillRect/>
          </a:stretch>
        </p:blipFill>
        <p:spPr>
          <a:xfrm>
            <a:off x="2867025" y="1371600"/>
            <a:ext cx="8791575" cy="4743450"/>
          </a:xfrm>
          <a:prstGeom prst="rect">
            <a:avLst/>
          </a:prstGeom>
        </p:spPr>
      </p:pic>
      <p:pic>
        <p:nvPicPr>
          <p:cNvPr id="12" name="Picture 11">
            <a:extLst>
              <a:ext uri="{FF2B5EF4-FFF2-40B4-BE49-F238E27FC236}">
                <a16:creationId xmlns:a16="http://schemas.microsoft.com/office/drawing/2014/main" id="{C22A797C-4D98-4EE9-874D-B7D19E55C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02D1D5F5-5CE6-49DC-9C74-172E754357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FAE8B8CE-681D-42D5-8B69-EE0A45BAB13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DD535633-ACA3-494D-8648-BEEE4217F64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827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Muzzle Loading Guns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83</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VI-20</a:t>
            </a:r>
          </a:p>
        </p:txBody>
      </p:sp>
      <p:pic>
        <p:nvPicPr>
          <p:cNvPr id="17" name="Picture 16" descr="MuzzleLoad_9_10.jpg"/>
          <p:cNvPicPr>
            <a:picLocks noChangeAspect="1"/>
          </p:cNvPicPr>
          <p:nvPr/>
        </p:nvPicPr>
        <p:blipFill>
          <a:blip r:embed="rId3" cstate="print"/>
          <a:stretch>
            <a:fillRect/>
          </a:stretch>
        </p:blipFill>
        <p:spPr>
          <a:xfrm>
            <a:off x="3733800" y="1161704"/>
            <a:ext cx="7924800" cy="4781896"/>
          </a:xfrm>
          <a:prstGeom prst="rect">
            <a:avLst/>
          </a:prstGeom>
        </p:spPr>
      </p:pic>
      <p:pic>
        <p:nvPicPr>
          <p:cNvPr id="12" name="Picture 11">
            <a:extLst>
              <a:ext uri="{FF2B5EF4-FFF2-40B4-BE49-F238E27FC236}">
                <a16:creationId xmlns:a16="http://schemas.microsoft.com/office/drawing/2014/main" id="{4589000E-AB84-406F-93FD-D7152D3AF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82B0BBBE-8AE6-457A-97B6-F08FF1A6D31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E41EB140-0754-45B9-B710-6AC43CA516FA}"/>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01420A45-E09C-4E97-BB4E-CAAAEE61B2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304800"/>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Revolvers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84</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VI-21</a:t>
            </a:r>
          </a:p>
        </p:txBody>
      </p:sp>
      <p:pic>
        <p:nvPicPr>
          <p:cNvPr id="9" name="Picture 8" descr="Revolver_Loading.jpg"/>
          <p:cNvPicPr>
            <a:picLocks noChangeAspect="1"/>
          </p:cNvPicPr>
          <p:nvPr/>
        </p:nvPicPr>
        <p:blipFill>
          <a:blip r:embed="rId3" cstate="print"/>
          <a:stretch>
            <a:fillRect/>
          </a:stretch>
        </p:blipFill>
        <p:spPr>
          <a:xfrm>
            <a:off x="4846469" y="1093991"/>
            <a:ext cx="6888331" cy="4840002"/>
          </a:xfrm>
          <a:prstGeom prst="rect">
            <a:avLst/>
          </a:prstGeom>
        </p:spPr>
      </p:pic>
      <p:sp>
        <p:nvSpPr>
          <p:cNvPr id="12" name="TextBox 11"/>
          <p:cNvSpPr txBox="1"/>
          <p:nvPr/>
        </p:nvSpPr>
        <p:spPr>
          <a:xfrm>
            <a:off x="2514600" y="1242739"/>
            <a:ext cx="25146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4" name="Picture 13">
            <a:extLst>
              <a:ext uri="{FF2B5EF4-FFF2-40B4-BE49-F238E27FC236}">
                <a16:creationId xmlns:a16="http://schemas.microsoft.com/office/drawing/2014/main" id="{B0798E57-65ED-4884-9AE4-28D69464AC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5" name="Picture 14">
            <a:extLst>
              <a:ext uri="{FF2B5EF4-FFF2-40B4-BE49-F238E27FC236}">
                <a16:creationId xmlns:a16="http://schemas.microsoft.com/office/drawing/2014/main" id="{67D6D553-440F-4022-B48B-1318CEEFA8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6" name="TextBox 15">
            <a:extLst>
              <a:ext uri="{FF2B5EF4-FFF2-40B4-BE49-F238E27FC236}">
                <a16:creationId xmlns:a16="http://schemas.microsoft.com/office/drawing/2014/main" id="{10946A3C-5ECF-4DFD-9939-3C23BC590111}"/>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7" name="Picture 16">
            <a:extLst>
              <a:ext uri="{FF2B5EF4-FFF2-40B4-BE49-F238E27FC236}">
                <a16:creationId xmlns:a16="http://schemas.microsoft.com/office/drawing/2014/main" id="{758850C3-310D-4FD6-BCAD-8EDF880D216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282714"/>
            <a:ext cx="84582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Semi-Automatic Pistols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85</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VI-22</a:t>
            </a:r>
          </a:p>
        </p:txBody>
      </p:sp>
      <p:pic>
        <p:nvPicPr>
          <p:cNvPr id="12" name="Picture 11" descr="Ruger_Mark_IV_Components_Labelled.jpg"/>
          <p:cNvPicPr>
            <a:picLocks noChangeAspect="1"/>
          </p:cNvPicPr>
          <p:nvPr/>
        </p:nvPicPr>
        <p:blipFill>
          <a:blip r:embed="rId3" cstate="print"/>
          <a:stretch>
            <a:fillRect/>
          </a:stretch>
        </p:blipFill>
        <p:spPr>
          <a:xfrm>
            <a:off x="3886200" y="965787"/>
            <a:ext cx="3663102" cy="5130213"/>
          </a:xfrm>
          <a:prstGeom prst="rect">
            <a:avLst/>
          </a:prstGeom>
        </p:spPr>
      </p:pic>
      <p:pic>
        <p:nvPicPr>
          <p:cNvPr id="13" name="Picture 12" descr="Ruger_Mark_IV_Components_Open_Action.jpg"/>
          <p:cNvPicPr>
            <a:picLocks noChangeAspect="1"/>
          </p:cNvPicPr>
          <p:nvPr/>
        </p:nvPicPr>
        <p:blipFill>
          <a:blip r:embed="rId4" cstate="print"/>
          <a:stretch>
            <a:fillRect/>
          </a:stretch>
        </p:blipFill>
        <p:spPr>
          <a:xfrm>
            <a:off x="7606452" y="3429000"/>
            <a:ext cx="2724150" cy="2686050"/>
          </a:xfrm>
          <a:prstGeom prst="rect">
            <a:avLst/>
          </a:prstGeom>
        </p:spPr>
      </p:pic>
      <p:sp>
        <p:nvSpPr>
          <p:cNvPr id="14" name="TextBox 13"/>
          <p:cNvSpPr txBox="1"/>
          <p:nvPr/>
        </p:nvSpPr>
        <p:spPr>
          <a:xfrm>
            <a:off x="7848600" y="1318939"/>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6" name="Picture 15">
            <a:extLst>
              <a:ext uri="{FF2B5EF4-FFF2-40B4-BE49-F238E27FC236}">
                <a16:creationId xmlns:a16="http://schemas.microsoft.com/office/drawing/2014/main" id="{D95C6949-9EDC-49E0-95F2-CFDF25B37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7" name="Picture 16">
            <a:extLst>
              <a:ext uri="{FF2B5EF4-FFF2-40B4-BE49-F238E27FC236}">
                <a16:creationId xmlns:a16="http://schemas.microsoft.com/office/drawing/2014/main" id="{CD72EAD7-15B2-49AB-8EBB-D9550A4799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8" name="TextBox 17">
            <a:extLst>
              <a:ext uri="{FF2B5EF4-FFF2-40B4-BE49-F238E27FC236}">
                <a16:creationId xmlns:a16="http://schemas.microsoft.com/office/drawing/2014/main" id="{6A21AF5A-2023-4DCC-83E8-EA7186EEDAC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E0F597DE-C16F-4B63-AB4D-2394174AEBB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52400"/>
            <a:ext cx="84582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Semi-Automatic Pistols (</a:t>
            </a:r>
            <a:r>
              <a:rPr lang="en-US" sz="3200" b="1" dirty="0">
                <a:solidFill>
                  <a:srgbClr val="FF0000"/>
                </a:solidFill>
                <a:effectLst>
                  <a:outerShdw blurRad="38100" dist="38100" dir="2700000" algn="tl">
                    <a:srgbClr val="000000">
                      <a:alpha val="43137"/>
                    </a:srgbClr>
                  </a:outerShdw>
                </a:effectLst>
              </a:rPr>
              <a:t>cont.</a:t>
            </a:r>
            <a:r>
              <a:rPr lang="en-US" sz="4000" b="1" dirty="0">
                <a:solidFill>
                  <a:srgbClr val="FF0000"/>
                </a:solidFill>
                <a:effectLst>
                  <a:outerShdw blurRad="38100" dist="38100" dir="2700000" algn="tl">
                    <a:srgbClr val="000000">
                      <a:alpha val="43137"/>
                    </a:srgbClr>
                  </a:outerShdw>
                </a:effectLst>
              </a:rPr>
              <a:t>)</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86</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VI-23</a:t>
            </a:r>
          </a:p>
        </p:txBody>
      </p:sp>
      <p:pic>
        <p:nvPicPr>
          <p:cNvPr id="12" name="Picture 11" descr="Ruger_Mark_IV_Components_Labelled.jpg"/>
          <p:cNvPicPr>
            <a:picLocks noChangeAspect="1"/>
          </p:cNvPicPr>
          <p:nvPr/>
        </p:nvPicPr>
        <p:blipFill>
          <a:blip r:embed="rId3" cstate="print"/>
          <a:stretch>
            <a:fillRect/>
          </a:stretch>
        </p:blipFill>
        <p:spPr>
          <a:xfrm>
            <a:off x="3886200" y="907911"/>
            <a:ext cx="3704427" cy="5188089"/>
          </a:xfrm>
          <a:prstGeom prst="rect">
            <a:avLst/>
          </a:prstGeom>
        </p:spPr>
      </p:pic>
      <p:pic>
        <p:nvPicPr>
          <p:cNvPr id="13" name="Picture 12" descr="Ruger_Mark_IV_Components_Open_Action.jpg"/>
          <p:cNvPicPr>
            <a:picLocks noChangeAspect="1"/>
          </p:cNvPicPr>
          <p:nvPr/>
        </p:nvPicPr>
        <p:blipFill>
          <a:blip r:embed="rId4" cstate="print"/>
          <a:stretch>
            <a:fillRect/>
          </a:stretch>
        </p:blipFill>
        <p:spPr>
          <a:xfrm>
            <a:off x="7620000" y="3409950"/>
            <a:ext cx="2724150" cy="2686050"/>
          </a:xfrm>
          <a:prstGeom prst="rect">
            <a:avLst/>
          </a:prstGeom>
        </p:spPr>
      </p:pic>
      <p:sp>
        <p:nvSpPr>
          <p:cNvPr id="14" name="TextBox 13"/>
          <p:cNvSpPr txBox="1"/>
          <p:nvPr/>
        </p:nvSpPr>
        <p:spPr>
          <a:xfrm>
            <a:off x="7696200" y="1928539"/>
            <a:ext cx="272415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6" name="Picture 15">
            <a:extLst>
              <a:ext uri="{FF2B5EF4-FFF2-40B4-BE49-F238E27FC236}">
                <a16:creationId xmlns:a16="http://schemas.microsoft.com/office/drawing/2014/main" id="{7A5671D3-4995-4519-8288-E5D7D6658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7" name="Picture 16">
            <a:extLst>
              <a:ext uri="{FF2B5EF4-FFF2-40B4-BE49-F238E27FC236}">
                <a16:creationId xmlns:a16="http://schemas.microsoft.com/office/drawing/2014/main" id="{1F984231-30BE-436C-B99F-0F19B5CB6B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8" name="TextBox 17">
            <a:extLst>
              <a:ext uri="{FF2B5EF4-FFF2-40B4-BE49-F238E27FC236}">
                <a16:creationId xmlns:a16="http://schemas.microsoft.com/office/drawing/2014/main" id="{69910957-EFCD-4612-BBBE-B84546A50682}"/>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EC79E3C6-1A23-4B06-A852-E4355A0E69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84582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Air Guns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8686800" y="6356351"/>
            <a:ext cx="1524000" cy="365125"/>
          </a:xfrm>
        </p:spPr>
        <p:txBody>
          <a:bodyPr/>
          <a:lstStyle/>
          <a:p>
            <a:fld id="{D05F1B9A-D143-4FDB-B34A-DE03D4736AF9}" type="slidenum">
              <a:rPr lang="en-US" smtClean="0">
                <a:solidFill>
                  <a:schemeClr val="tx1"/>
                </a:solidFill>
              </a:rPr>
              <a:pPr/>
              <a:t>87</a:t>
            </a:fld>
            <a:endParaRPr lang="en-US" dirty="0">
              <a:solidFill>
                <a:schemeClr val="tx1"/>
              </a:solidFill>
            </a:endParaRPr>
          </a:p>
        </p:txBody>
      </p:sp>
      <p:sp>
        <p:nvSpPr>
          <p:cNvPr id="11" name="TextBox 10"/>
          <p:cNvSpPr txBox="1"/>
          <p:nvPr/>
        </p:nvSpPr>
        <p:spPr>
          <a:xfrm>
            <a:off x="94488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VI-24</a:t>
            </a:r>
          </a:p>
        </p:txBody>
      </p:sp>
      <p:sp>
        <p:nvSpPr>
          <p:cNvPr id="14" name="TextBox 13"/>
          <p:cNvSpPr txBox="1"/>
          <p:nvPr/>
        </p:nvSpPr>
        <p:spPr>
          <a:xfrm>
            <a:off x="8915400" y="937213"/>
            <a:ext cx="25908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5" name="Picture 6" descr="bb-499-1"/>
          <p:cNvPicPr>
            <a:picLocks noChangeAspect="1" noChangeArrowheads="1"/>
          </p:cNvPicPr>
          <p:nvPr/>
        </p:nvPicPr>
        <p:blipFill>
          <a:blip r:embed="rId3" cstate="print"/>
          <a:stretch>
            <a:fillRect/>
          </a:stretch>
        </p:blipFill>
        <p:spPr bwMode="auto">
          <a:xfrm>
            <a:off x="8038023" y="2362201"/>
            <a:ext cx="3468177" cy="1806575"/>
          </a:xfrm>
          <a:prstGeom prst="rect">
            <a:avLst/>
          </a:prstGeom>
          <a:noFill/>
          <a:ln w="9525">
            <a:noFill/>
            <a:miter lim="800000"/>
            <a:headEnd/>
            <a:tailEnd/>
          </a:ln>
        </p:spPr>
      </p:pic>
      <p:pic>
        <p:nvPicPr>
          <p:cNvPr id="16" name="Picture 15" descr="Air_Gun_Pellets.jpg"/>
          <p:cNvPicPr>
            <a:picLocks noChangeAspect="1"/>
          </p:cNvPicPr>
          <p:nvPr/>
        </p:nvPicPr>
        <p:blipFill>
          <a:blip r:embed="rId4" cstate="print"/>
          <a:stretch>
            <a:fillRect/>
          </a:stretch>
        </p:blipFill>
        <p:spPr>
          <a:xfrm>
            <a:off x="4038600" y="860286"/>
            <a:ext cx="3424238" cy="3424238"/>
          </a:xfrm>
          <a:prstGeom prst="rect">
            <a:avLst/>
          </a:prstGeom>
        </p:spPr>
      </p:pic>
      <p:pic>
        <p:nvPicPr>
          <p:cNvPr id="17" name="Picture 16" descr="P320_CO2_Pistol.jpg"/>
          <p:cNvPicPr>
            <a:picLocks noChangeAspect="1"/>
          </p:cNvPicPr>
          <p:nvPr/>
        </p:nvPicPr>
        <p:blipFill>
          <a:blip r:embed="rId5" cstate="print"/>
          <a:stretch>
            <a:fillRect/>
          </a:stretch>
        </p:blipFill>
        <p:spPr>
          <a:xfrm>
            <a:off x="5293489" y="2702719"/>
            <a:ext cx="2649616" cy="2157413"/>
          </a:xfrm>
          <a:prstGeom prst="rect">
            <a:avLst/>
          </a:prstGeom>
        </p:spPr>
      </p:pic>
      <p:pic>
        <p:nvPicPr>
          <p:cNvPr id="13" name="Picture 12">
            <a:extLst>
              <a:ext uri="{FF2B5EF4-FFF2-40B4-BE49-F238E27FC236}">
                <a16:creationId xmlns:a16="http://schemas.microsoft.com/office/drawing/2014/main" id="{F35E9DA2-1743-4972-B034-3BCA56B1E7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026" name="Picture 2">
            <a:extLst>
              <a:ext uri="{FF2B5EF4-FFF2-40B4-BE49-F238E27FC236}">
                <a16:creationId xmlns:a16="http://schemas.microsoft.com/office/drawing/2014/main" id="{16DBE38B-688A-4D78-B03D-448F3A5696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7111" y="4089607"/>
            <a:ext cx="38100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43EC48D-3F02-4ADD-984E-17D580294A1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9" name="TextBox 18">
            <a:extLst>
              <a:ext uri="{FF2B5EF4-FFF2-40B4-BE49-F238E27FC236}">
                <a16:creationId xmlns:a16="http://schemas.microsoft.com/office/drawing/2014/main" id="{05706330-4423-4E57-8491-48BFC580E856}"/>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3"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4"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20" name="Picture 19">
            <a:extLst>
              <a:ext uri="{FF2B5EF4-FFF2-40B4-BE49-F238E27FC236}">
                <a16:creationId xmlns:a16="http://schemas.microsoft.com/office/drawing/2014/main" id="{6F75E6E5-243D-4333-906C-36EDE8668A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84582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BB Guns</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8686800" y="6356351"/>
            <a:ext cx="1524000" cy="365125"/>
          </a:xfrm>
        </p:spPr>
        <p:txBody>
          <a:bodyPr/>
          <a:lstStyle/>
          <a:p>
            <a:fld id="{D05F1B9A-D143-4FDB-B34A-DE03D4736AF9}" type="slidenum">
              <a:rPr lang="en-US" smtClean="0">
                <a:solidFill>
                  <a:schemeClr val="tx1"/>
                </a:solidFill>
              </a:rPr>
              <a:pPr/>
              <a:t>88</a:t>
            </a:fld>
            <a:endParaRPr lang="en-US" dirty="0">
              <a:solidFill>
                <a:schemeClr val="tx1"/>
              </a:solidFill>
            </a:endParaRPr>
          </a:p>
        </p:txBody>
      </p:sp>
      <p:sp>
        <p:nvSpPr>
          <p:cNvPr id="11" name="TextBox 10"/>
          <p:cNvSpPr txBox="1"/>
          <p:nvPr/>
        </p:nvSpPr>
        <p:spPr>
          <a:xfrm>
            <a:off x="94488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VI-25</a:t>
            </a:r>
          </a:p>
        </p:txBody>
      </p:sp>
      <p:sp>
        <p:nvSpPr>
          <p:cNvPr id="14" name="TextBox 13"/>
          <p:cNvSpPr txBox="1"/>
          <p:nvPr/>
        </p:nvSpPr>
        <p:spPr>
          <a:xfrm>
            <a:off x="3737018" y="3419475"/>
            <a:ext cx="2819400" cy="1348061"/>
          </a:xfrm>
          <a:prstGeom prst="rect">
            <a:avLst/>
          </a:prstGeom>
          <a:noFill/>
        </p:spPr>
        <p:txBody>
          <a:bodyPr wrap="square" rtlCol="0">
            <a:spAutoFit/>
          </a:bodyPr>
          <a:lstStyle/>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Nomenclature</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Operation</a:t>
            </a:r>
          </a:p>
          <a:p>
            <a:pPr marL="457200" indent="-457200">
              <a:spcBef>
                <a:spcPct val="20000"/>
              </a:spcBef>
              <a:buClr>
                <a:schemeClr val="accent2"/>
              </a:buClr>
              <a:buSzPct val="75000"/>
              <a:buFont typeface="Wingdings" pitchFamily="2" charset="2"/>
              <a:buChar char="Ø"/>
            </a:pPr>
            <a:r>
              <a:rPr lang="en-US" sz="2400" dirty="0">
                <a:effectLst>
                  <a:outerShdw blurRad="38100" dist="38100" dir="2700000" algn="tl">
                    <a:srgbClr val="000000">
                      <a:alpha val="43137"/>
                    </a:srgbClr>
                  </a:outerShdw>
                </a:effectLst>
              </a:rPr>
              <a:t>Stoppages</a:t>
            </a:r>
            <a:endParaRPr lang="en-US" sz="2400" dirty="0">
              <a:effectLst>
                <a:outerShdw blurRad="38100" dist="38100" dir="2700000" algn="tl">
                  <a:srgbClr val="000000">
                    <a:alpha val="43137"/>
                  </a:srgbClr>
                </a:outerShdw>
              </a:effectLst>
              <a:latin typeface="Arial" charset="0"/>
            </a:endParaRPr>
          </a:p>
        </p:txBody>
      </p:sp>
      <p:pic>
        <p:nvPicPr>
          <p:cNvPr id="15" name="Picture 6" descr="bb-499-1"/>
          <p:cNvPicPr>
            <a:picLocks noChangeAspect="1" noChangeArrowheads="1"/>
          </p:cNvPicPr>
          <p:nvPr/>
        </p:nvPicPr>
        <p:blipFill>
          <a:blip r:embed="rId3" cstate="print"/>
          <a:srcRect/>
          <a:stretch>
            <a:fillRect/>
          </a:stretch>
        </p:blipFill>
        <p:spPr bwMode="auto">
          <a:xfrm>
            <a:off x="5105400" y="1073482"/>
            <a:ext cx="6750050" cy="1806575"/>
          </a:xfrm>
          <a:prstGeom prst="rect">
            <a:avLst/>
          </a:prstGeom>
          <a:noFill/>
          <a:ln w="9525">
            <a:noFill/>
            <a:miter lim="800000"/>
            <a:headEnd/>
            <a:tailEnd/>
          </a:ln>
        </p:spPr>
      </p:pic>
      <p:pic>
        <p:nvPicPr>
          <p:cNvPr id="12" name="Picture 11" descr="BB_.177.jpg"/>
          <p:cNvPicPr>
            <a:picLocks noChangeAspect="1"/>
          </p:cNvPicPr>
          <p:nvPr/>
        </p:nvPicPr>
        <p:blipFill>
          <a:blip r:embed="rId4" cstate="print"/>
          <a:stretch>
            <a:fillRect/>
          </a:stretch>
        </p:blipFill>
        <p:spPr>
          <a:xfrm>
            <a:off x="6636308" y="2734931"/>
            <a:ext cx="1848879" cy="1800225"/>
          </a:xfrm>
          <a:prstGeom prst="rect">
            <a:avLst/>
          </a:prstGeom>
        </p:spPr>
      </p:pic>
      <p:pic>
        <p:nvPicPr>
          <p:cNvPr id="13" name="Picture 12" descr="CO2_Revolver.jpeg"/>
          <p:cNvPicPr>
            <a:picLocks noChangeAspect="1"/>
          </p:cNvPicPr>
          <p:nvPr/>
        </p:nvPicPr>
        <p:blipFill>
          <a:blip r:embed="rId5" cstate="print"/>
          <a:stretch>
            <a:fillRect/>
          </a:stretch>
        </p:blipFill>
        <p:spPr>
          <a:xfrm>
            <a:off x="8480425" y="2758744"/>
            <a:ext cx="3295135" cy="2438400"/>
          </a:xfrm>
          <a:prstGeom prst="rect">
            <a:avLst/>
          </a:prstGeom>
        </p:spPr>
      </p:pic>
      <p:pic>
        <p:nvPicPr>
          <p:cNvPr id="17" name="Picture 16">
            <a:extLst>
              <a:ext uri="{FF2B5EF4-FFF2-40B4-BE49-F238E27FC236}">
                <a16:creationId xmlns:a16="http://schemas.microsoft.com/office/drawing/2014/main" id="{2691AE75-29E9-47BA-BA8E-55EAC5F6AE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8" name="Picture 17">
            <a:extLst>
              <a:ext uri="{FF2B5EF4-FFF2-40B4-BE49-F238E27FC236}">
                <a16:creationId xmlns:a16="http://schemas.microsoft.com/office/drawing/2014/main" id="{05086EEA-6B7D-4501-9101-E351DB1BC9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9" name="TextBox 18">
            <a:extLst>
              <a:ext uri="{FF2B5EF4-FFF2-40B4-BE49-F238E27FC236}">
                <a16:creationId xmlns:a16="http://schemas.microsoft.com/office/drawing/2014/main" id="{D744284F-2170-4866-9B24-B8B5819A2D8C}"/>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2"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3"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20" name="Picture 19">
            <a:extLst>
              <a:ext uri="{FF2B5EF4-FFF2-40B4-BE49-F238E27FC236}">
                <a16:creationId xmlns:a16="http://schemas.microsoft.com/office/drawing/2014/main" id="{C508EB7B-3E08-4678-B558-ED9E14C94B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450" y="545456"/>
            <a:ext cx="7772400" cy="769441"/>
          </a:xfrm>
        </p:spPr>
        <p:txBody>
          <a:bodyPr>
            <a:spAutoFit/>
          </a:bodyPr>
          <a:lstStyle/>
          <a:p>
            <a:r>
              <a:rPr lang="en-US" b="1" dirty="0">
                <a:solidFill>
                  <a:srgbClr val="FF0000"/>
                </a:solidFill>
                <a:effectLst>
                  <a:outerShdw blurRad="38100" dist="38100" dir="2700000" algn="tl">
                    <a:srgbClr val="000000">
                      <a:alpha val="43137"/>
                    </a:srgbClr>
                  </a:outerShdw>
                </a:effectLst>
                <a:latin typeface="+mn-lt"/>
              </a:rPr>
              <a:t>Lesson II Preview</a:t>
            </a:r>
          </a:p>
        </p:txBody>
      </p:sp>
      <p:sp>
        <p:nvSpPr>
          <p:cNvPr id="3" name="Subtitle 2"/>
          <p:cNvSpPr>
            <a:spLocks noGrp="1"/>
          </p:cNvSpPr>
          <p:nvPr>
            <p:ph type="subTitle" idx="1"/>
          </p:nvPr>
        </p:nvSpPr>
        <p:spPr>
          <a:xfrm>
            <a:off x="3968740" y="1899931"/>
            <a:ext cx="7696200" cy="2800767"/>
          </a:xfrm>
        </p:spPr>
        <p:txBody>
          <a:bodyPr wrap="square">
            <a:spAutoFit/>
          </a:bodyPr>
          <a:lstStyle/>
          <a:p>
            <a:pPr marL="0" lvl="3" algn="l">
              <a:lnSpc>
                <a:spcPct val="90000"/>
              </a:lnSpc>
              <a:buClr>
                <a:schemeClr val="accent2"/>
              </a:buClr>
            </a:pPr>
            <a:r>
              <a:rPr lang="en-US" sz="3200" dirty="0">
                <a:solidFill>
                  <a:schemeClr val="tx1"/>
                </a:solidFill>
                <a:effectLst>
                  <a:outerShdw blurRad="38100" dist="38100" dir="2700000" algn="tl">
                    <a:srgbClr val="000000">
                      <a:alpha val="43137"/>
                    </a:srgbClr>
                  </a:outerShdw>
                </a:effectLst>
              </a:rPr>
              <a:t>In Lesson II we will learn about:</a:t>
            </a:r>
          </a:p>
          <a:p>
            <a:pPr marL="457200" indent="-457200" algn="l">
              <a:buFont typeface="Wingdings" pitchFamily="2" charset="2"/>
              <a:buChar char="Ø"/>
            </a:pPr>
            <a:r>
              <a:rPr lang="en-US" dirty="0">
                <a:solidFill>
                  <a:schemeClr val="tx1"/>
                </a:solidFill>
                <a:effectLst>
                  <a:outerShdw blurRad="38100" dist="38100" dir="2700000" algn="tl">
                    <a:srgbClr val="000000">
                      <a:alpha val="43137"/>
                    </a:srgbClr>
                  </a:outerShdw>
                </a:effectLst>
              </a:rPr>
              <a:t>The role of the Range Safety Officer.</a:t>
            </a:r>
          </a:p>
          <a:p>
            <a:pPr marL="457200" indent="-457200" algn="l">
              <a:buFont typeface="Wingdings" pitchFamily="2" charset="2"/>
              <a:buChar char="Ø"/>
            </a:pPr>
            <a:r>
              <a:rPr lang="en-US" dirty="0">
                <a:solidFill>
                  <a:schemeClr val="tx1"/>
                </a:solidFill>
                <a:effectLst>
                  <a:outerShdw blurRad="38100" dist="38100" dir="2700000" algn="tl">
                    <a:srgbClr val="000000">
                      <a:alpha val="43137"/>
                    </a:srgbClr>
                  </a:outerShdw>
                </a:effectLst>
              </a:rPr>
              <a:t>The purpose of having range Standard Operating Procedures.</a:t>
            </a:r>
          </a:p>
          <a:p>
            <a:pPr marL="457200" indent="-457200"/>
            <a:r>
              <a:rPr lang="en-US" dirty="0">
                <a:solidFill>
                  <a:srgbClr val="FF0000"/>
                </a:solidFill>
                <a:effectLst>
                  <a:outerShdw blurRad="38100" dist="38100" dir="2700000" algn="tl">
                    <a:srgbClr val="000000">
                      <a:alpha val="43137"/>
                    </a:srgbClr>
                  </a:outerShdw>
                </a:effectLst>
              </a:rPr>
              <a:t>What are your questions?</a:t>
            </a: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I-7</a:t>
            </a:r>
          </a:p>
        </p:txBody>
      </p:sp>
      <p:pic>
        <p:nvPicPr>
          <p:cNvPr id="12" name="Picture 11">
            <a:extLst>
              <a:ext uri="{FF2B5EF4-FFF2-40B4-BE49-F238E27FC236}">
                <a16:creationId xmlns:a16="http://schemas.microsoft.com/office/drawing/2014/main" id="{7DB77289-7FD7-4E31-93FA-E389A9CBF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EF918DEE-2229-4B8B-B74C-90B7ABC798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4" name="TextBox 13">
            <a:extLst>
              <a:ext uri="{FF2B5EF4-FFF2-40B4-BE49-F238E27FC236}">
                <a16:creationId xmlns:a16="http://schemas.microsoft.com/office/drawing/2014/main" id="{1C67E32A-E1BA-41D6-BF6B-5782A5195487}"/>
              </a:ext>
            </a:extLst>
          </p:cNvPr>
          <p:cNvSpPr txBox="1"/>
          <p:nvPr/>
        </p:nvSpPr>
        <p:spPr>
          <a:xfrm>
            <a:off x="443346" y="1626275"/>
            <a:ext cx="1246909"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n w="0"/>
                <a:solidFill>
                  <a:srgbClr val="C00000"/>
                </a:solidFill>
                <a:effectLst>
                  <a:outerShdw blurRad="38100" dist="19050" dir="2700000" algn="tl" rotWithShape="0">
                    <a:schemeClr val="dk1">
                      <a:alpha val="40000"/>
                    </a:schemeClr>
                  </a:outerShdw>
                </a:effectLst>
                <a:highlight>
                  <a:srgbClr val="FFFFCC"/>
                </a:highlight>
              </a:rPr>
              <a:t>Lesson I</a:t>
            </a: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B24E0361-620B-4C69-9445-E50A46D839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82714"/>
            <a:ext cx="84582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Stoppages on the Firing Line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89</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VI-26</a:t>
            </a:r>
          </a:p>
        </p:txBody>
      </p:sp>
      <p:sp>
        <p:nvSpPr>
          <p:cNvPr id="14" name="TextBox 13"/>
          <p:cNvSpPr txBox="1"/>
          <p:nvPr/>
        </p:nvSpPr>
        <p:spPr>
          <a:xfrm>
            <a:off x="2895600" y="1741944"/>
            <a:ext cx="8610600" cy="2677656"/>
          </a:xfrm>
          <a:prstGeom prst="rect">
            <a:avLst/>
          </a:prstGeom>
          <a:noFill/>
        </p:spPr>
        <p:txBody>
          <a:bodyPr wrap="square" rtlCol="0">
            <a:spAutoFit/>
          </a:bodyPr>
          <a:lstStyle/>
          <a:p>
            <a:pPr marL="457200" indent="-457200">
              <a:buFont typeface="Wingdings" pitchFamily="2" charset="2"/>
              <a:buChar char="ü"/>
            </a:pPr>
            <a:r>
              <a:rPr lang="en-US" sz="2800" dirty="0">
                <a:effectLst>
                  <a:outerShdw blurRad="38100" dist="38100" dir="2700000" algn="tl">
                    <a:srgbClr val="000000">
                      <a:alpha val="43137"/>
                    </a:srgbClr>
                  </a:outerShdw>
                </a:effectLst>
              </a:rPr>
              <a:t>The shooter raises his hand for assistance.</a:t>
            </a:r>
          </a:p>
          <a:p>
            <a:pPr marL="457200" indent="-457200">
              <a:buFont typeface="Wingdings" pitchFamily="2" charset="2"/>
              <a:buChar char="ü"/>
            </a:pPr>
            <a:r>
              <a:rPr lang="en-US" sz="2800" dirty="0">
                <a:effectLst>
                  <a:outerShdw blurRad="38100" dist="38100" dir="2700000" algn="tl">
                    <a:srgbClr val="000000">
                      <a:alpha val="43137"/>
                    </a:srgbClr>
                  </a:outerShdw>
                </a:effectLst>
              </a:rPr>
              <a:t>RSO talks the shooter through the clearing procedure.</a:t>
            </a:r>
          </a:p>
          <a:p>
            <a:pPr marL="457200" indent="-457200">
              <a:buFont typeface="Wingdings" pitchFamily="2" charset="2"/>
              <a:buChar char="ü"/>
            </a:pPr>
            <a:r>
              <a:rPr lang="en-US" sz="2800" dirty="0">
                <a:effectLst>
                  <a:outerShdw blurRad="38100" dist="38100" dir="2700000" algn="tl">
                    <a:srgbClr val="000000">
                      <a:alpha val="43137"/>
                    </a:srgbClr>
                  </a:outerShdw>
                </a:effectLst>
              </a:rPr>
              <a:t>RSO takes the gun to clear.</a:t>
            </a:r>
          </a:p>
          <a:p>
            <a:pPr marL="457200" indent="-457200"/>
            <a:endParaRPr lang="en-US" sz="2800" b="1" i="1" dirty="0">
              <a:effectLst>
                <a:outerShdw blurRad="38100" dist="38100" dir="2700000" algn="tl">
                  <a:srgbClr val="000000">
                    <a:alpha val="43137"/>
                  </a:srgbClr>
                </a:outerShdw>
              </a:effectLst>
            </a:endParaRPr>
          </a:p>
          <a:p>
            <a:pPr marL="457200" indent="-457200" algn="ctr"/>
            <a:r>
              <a:rPr lang="en-US" sz="2800" b="1" i="1" dirty="0">
                <a:solidFill>
                  <a:srgbClr val="FF0000"/>
                </a:solidFill>
                <a:effectLst>
                  <a:outerShdw blurRad="38100" dist="38100" dir="2700000" algn="tl">
                    <a:srgbClr val="000000">
                      <a:alpha val="43137"/>
                    </a:srgbClr>
                  </a:outerShdw>
                </a:effectLst>
              </a:rPr>
              <a:t>**A loaded gun never leaves the firing line!**</a:t>
            </a:r>
          </a:p>
          <a:p>
            <a:pPr marL="457200" indent="-457200" algn="ctr"/>
            <a:endParaRPr lang="en-US" sz="28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EF0A3F15-E2D4-4FFF-902B-EE52C1FE6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2" name="Picture 11">
            <a:extLst>
              <a:ext uri="{FF2B5EF4-FFF2-40B4-BE49-F238E27FC236}">
                <a16:creationId xmlns:a16="http://schemas.microsoft.com/office/drawing/2014/main" id="{32CA63BB-B1B3-4566-9350-52307C4089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3" name="TextBox 12">
            <a:extLst>
              <a:ext uri="{FF2B5EF4-FFF2-40B4-BE49-F238E27FC236}">
                <a16:creationId xmlns:a16="http://schemas.microsoft.com/office/drawing/2014/main" id="{ABAD7272-98B7-45E4-8CAB-64C8B25AB46E}"/>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D4F15AF5-16FC-459C-8178-735790A39F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82714"/>
            <a:ext cx="84582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Clearing Exercise</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90</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VI-27</a:t>
            </a:r>
          </a:p>
        </p:txBody>
      </p:sp>
      <p:sp>
        <p:nvSpPr>
          <p:cNvPr id="14" name="TextBox 13"/>
          <p:cNvSpPr txBox="1"/>
          <p:nvPr/>
        </p:nvSpPr>
        <p:spPr>
          <a:xfrm>
            <a:off x="3352800" y="1128486"/>
            <a:ext cx="8153400" cy="4967514"/>
          </a:xfrm>
          <a:prstGeom prst="rect">
            <a:avLst/>
          </a:prstGeom>
          <a:noFill/>
        </p:spPr>
        <p:txBody>
          <a:bodyPr wrap="square" rtlCol="0">
            <a:spAutoFit/>
          </a:bodyPr>
          <a:lstStyle/>
          <a:p>
            <a:pPr marL="461963" indent="-461963">
              <a:tabLst>
                <a:tab pos="793750" algn="l"/>
              </a:tabLst>
            </a:pPr>
            <a:r>
              <a:rPr lang="en-US" sz="2400" dirty="0">
                <a:effectLst>
                  <a:outerShdw blurRad="38100" dist="38100" dir="2700000" algn="tl">
                    <a:srgbClr val="000000">
                      <a:alpha val="43137"/>
                    </a:srgbClr>
                  </a:outerShdw>
                </a:effectLst>
              </a:rPr>
              <a:t>The Shooter will:</a:t>
            </a:r>
          </a:p>
          <a:p>
            <a:pPr>
              <a:buFont typeface="+mj-lt"/>
              <a:buAutoNum type="arabicPeriod"/>
              <a:tabLst>
                <a:tab pos="793750" algn="l"/>
              </a:tabLst>
            </a:pPr>
            <a:r>
              <a:rPr lang="en-US" sz="2400" dirty="0">
                <a:effectLst>
                  <a:outerShdw blurRad="38100" dist="38100" dir="2700000" algn="tl">
                    <a:srgbClr val="000000">
                      <a:alpha val="43137"/>
                    </a:srgbClr>
                  </a:outerShdw>
                </a:effectLst>
              </a:rPr>
              <a:t>Set up the stoppage.</a:t>
            </a:r>
          </a:p>
          <a:p>
            <a:pPr>
              <a:buFont typeface="+mj-lt"/>
              <a:buAutoNum type="arabicPeriod"/>
              <a:tabLst>
                <a:tab pos="793750" algn="l"/>
              </a:tabLst>
            </a:pPr>
            <a:r>
              <a:rPr lang="en-US" sz="2400" dirty="0">
                <a:effectLst>
                  <a:outerShdw blurRad="38100" dist="38100" dir="2700000" algn="tl">
                    <a:srgbClr val="000000">
                      <a:alpha val="43137"/>
                    </a:srgbClr>
                  </a:outerShdw>
                </a:effectLst>
              </a:rPr>
              <a:t>Raise hand for assistance.</a:t>
            </a:r>
          </a:p>
          <a:p>
            <a:pPr>
              <a:buFont typeface="+mj-lt"/>
              <a:buAutoNum type="arabicPeriod"/>
              <a:tabLst>
                <a:tab pos="793750" algn="l"/>
              </a:tabLst>
            </a:pPr>
            <a:r>
              <a:rPr lang="en-US" sz="2400" dirty="0">
                <a:effectLst>
                  <a:outerShdw blurRad="38100" dist="38100" dir="2700000" algn="tl">
                    <a:srgbClr val="000000">
                      <a:alpha val="43137"/>
                    </a:srgbClr>
                  </a:outerShdw>
                </a:effectLst>
              </a:rPr>
              <a:t>Explain problem to RSO.</a:t>
            </a:r>
          </a:p>
          <a:p>
            <a:pPr>
              <a:buFont typeface="+mj-lt"/>
              <a:buAutoNum type="arabicPeriod"/>
              <a:tabLst>
                <a:tab pos="793750" algn="l"/>
              </a:tabLst>
            </a:pPr>
            <a:r>
              <a:rPr lang="en-US" sz="2400" dirty="0">
                <a:effectLst>
                  <a:outerShdw blurRad="38100" dist="38100" dir="2700000" algn="tl">
                    <a:srgbClr val="000000">
                      <a:alpha val="43137"/>
                    </a:srgbClr>
                  </a:outerShdw>
                </a:effectLst>
              </a:rPr>
              <a:t>Follow RSO guidance then ask RSO to clear gun and observe proper procedure.</a:t>
            </a:r>
          </a:p>
          <a:p>
            <a:pPr>
              <a:spcBef>
                <a:spcPct val="20000"/>
              </a:spcBef>
              <a:buClr>
                <a:schemeClr val="accent2"/>
              </a:buClr>
              <a:buSzPct val="75000"/>
              <a:tabLst>
                <a:tab pos="793750" algn="l"/>
              </a:tabLst>
            </a:pPr>
            <a:r>
              <a:rPr lang="en-US" sz="2400" dirty="0">
                <a:effectLst>
                  <a:outerShdw blurRad="38100" dist="38100" dir="2700000" algn="tl">
                    <a:srgbClr val="000000">
                      <a:alpha val="43137"/>
                    </a:srgbClr>
                  </a:outerShdw>
                </a:effectLst>
              </a:rPr>
              <a:t>The RSO will:</a:t>
            </a:r>
          </a:p>
          <a:p>
            <a:pPr>
              <a:spcBef>
                <a:spcPct val="20000"/>
              </a:spcBef>
              <a:buSzPct val="100000"/>
              <a:buFont typeface="+mj-lt"/>
              <a:buAutoNum type="arabicPeriod"/>
              <a:tabLst>
                <a:tab pos="793750" algn="l"/>
              </a:tabLst>
            </a:pPr>
            <a:r>
              <a:rPr lang="en-US" sz="2400" dirty="0">
                <a:effectLst>
                  <a:outerShdw blurRad="38100" dist="38100" dir="2700000" algn="tl">
                    <a:srgbClr val="000000">
                      <a:alpha val="43137"/>
                    </a:srgbClr>
                  </a:outerShdw>
                </a:effectLst>
              </a:rPr>
              <a:t>Approach shooter in correct manner.</a:t>
            </a:r>
          </a:p>
          <a:p>
            <a:pPr>
              <a:spcBef>
                <a:spcPct val="20000"/>
              </a:spcBef>
              <a:buSzPct val="100000"/>
              <a:buFont typeface="+mj-lt"/>
              <a:buAutoNum type="arabicPeriod"/>
              <a:tabLst>
                <a:tab pos="793750" algn="l"/>
              </a:tabLst>
            </a:pPr>
            <a:r>
              <a:rPr lang="en-US" sz="2400" dirty="0">
                <a:effectLst>
                  <a:outerShdw blurRad="38100" dist="38100" dir="2700000" algn="tl">
                    <a:srgbClr val="000000">
                      <a:alpha val="43137"/>
                    </a:srgbClr>
                  </a:outerShdw>
                </a:effectLst>
              </a:rPr>
              <a:t>Listen to problem and ask questions as needed.</a:t>
            </a:r>
          </a:p>
          <a:p>
            <a:pPr>
              <a:spcBef>
                <a:spcPct val="20000"/>
              </a:spcBef>
              <a:buSzPct val="100000"/>
              <a:buFont typeface="+mj-lt"/>
              <a:buAutoNum type="arabicPeriod"/>
              <a:tabLst>
                <a:tab pos="793750" algn="l"/>
              </a:tabLst>
            </a:pPr>
            <a:r>
              <a:rPr lang="en-US" sz="2400" dirty="0">
                <a:effectLst>
                  <a:outerShdw blurRad="38100" dist="38100" dir="2700000" algn="tl">
                    <a:srgbClr val="000000">
                      <a:alpha val="43137"/>
                    </a:srgbClr>
                  </a:outerShdw>
                </a:effectLst>
              </a:rPr>
              <a:t>Talk shooter through clearing procedure.</a:t>
            </a:r>
          </a:p>
          <a:p>
            <a:pPr>
              <a:spcBef>
                <a:spcPct val="20000"/>
              </a:spcBef>
              <a:buSzPct val="100000"/>
              <a:buFont typeface="+mj-lt"/>
              <a:buAutoNum type="arabicPeriod"/>
              <a:tabLst>
                <a:tab pos="793750" algn="l"/>
              </a:tabLst>
            </a:pPr>
            <a:r>
              <a:rPr lang="en-US" sz="2400" dirty="0">
                <a:effectLst>
                  <a:outerShdw blurRad="38100" dist="38100" dir="2700000" algn="tl">
                    <a:srgbClr val="000000">
                      <a:alpha val="43137"/>
                    </a:srgbClr>
                  </a:outerShdw>
                </a:effectLst>
              </a:rPr>
              <a:t>Take gun out of shooters control and clear.</a:t>
            </a:r>
          </a:p>
          <a:p>
            <a:pPr>
              <a:spcBef>
                <a:spcPct val="20000"/>
              </a:spcBef>
              <a:buSzPct val="100000"/>
              <a:buFont typeface="+mj-lt"/>
              <a:buAutoNum type="arabicPeriod"/>
              <a:tabLst>
                <a:tab pos="793750" algn="l"/>
              </a:tabLst>
            </a:pPr>
            <a:r>
              <a:rPr lang="en-US" sz="2400" dirty="0">
                <a:effectLst>
                  <a:outerShdw blurRad="38100" dist="38100" dir="2700000" algn="tl">
                    <a:srgbClr val="000000">
                      <a:alpha val="43137"/>
                    </a:srgbClr>
                  </a:outerShdw>
                </a:effectLst>
              </a:rPr>
              <a:t>Return gun to the shooter</a:t>
            </a:r>
          </a:p>
        </p:txBody>
      </p:sp>
      <p:pic>
        <p:nvPicPr>
          <p:cNvPr id="12" name="Picture 11">
            <a:extLst>
              <a:ext uri="{FF2B5EF4-FFF2-40B4-BE49-F238E27FC236}">
                <a16:creationId xmlns:a16="http://schemas.microsoft.com/office/drawing/2014/main" id="{84282EDE-EF47-4EEC-9D9E-1303F49B9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3" name="Picture 12">
            <a:extLst>
              <a:ext uri="{FF2B5EF4-FFF2-40B4-BE49-F238E27FC236}">
                <a16:creationId xmlns:a16="http://schemas.microsoft.com/office/drawing/2014/main" id="{4A581BCC-2E9B-49AA-BD5F-518D516A8F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DF1A5296-4B23-435B-A7CA-200350F91F09}"/>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5D0B5D94-CFEC-4C22-A747-F71F27E48F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82714"/>
            <a:ext cx="81534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VI: 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91</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VI-28</a:t>
            </a:r>
          </a:p>
        </p:txBody>
      </p:sp>
      <p:sp>
        <p:nvSpPr>
          <p:cNvPr id="12" name="TextBox 11"/>
          <p:cNvSpPr txBox="1"/>
          <p:nvPr/>
        </p:nvSpPr>
        <p:spPr>
          <a:xfrm>
            <a:off x="2971800" y="1187708"/>
            <a:ext cx="8382000" cy="4401205"/>
          </a:xfrm>
          <a:prstGeom prst="rect">
            <a:avLst/>
          </a:prstGeom>
          <a:noFill/>
        </p:spPr>
        <p:txBody>
          <a:bodyPr wrap="square" rtlCol="0">
            <a:spAutoFit/>
          </a:bodyPr>
          <a:lstStyle/>
          <a:p>
            <a:pPr marL="533400" indent="-533400">
              <a:lnSpc>
                <a:spcPct val="90000"/>
              </a:lnSpc>
            </a:pPr>
            <a:r>
              <a:rPr lang="en-US" sz="2800" b="1" i="1" dirty="0">
                <a:effectLst>
                  <a:outerShdw blurRad="38100" dist="38100" dir="2700000" algn="tl">
                    <a:srgbClr val="000000">
                      <a:alpha val="43137"/>
                    </a:srgbClr>
                  </a:outerShdw>
                </a:effectLst>
              </a:rPr>
              <a:t>Learning Objectives</a:t>
            </a:r>
            <a:r>
              <a:rPr lang="en-US" sz="2800" dirty="0">
                <a:effectLst>
                  <a:outerShdw blurRad="38100" dist="38100" dir="2700000" algn="tl">
                    <a:srgbClr val="000000">
                      <a:alpha val="43137"/>
                    </a:srgbClr>
                  </a:outerShdw>
                </a:effectLst>
              </a:rPr>
              <a:t> </a:t>
            </a:r>
          </a:p>
          <a:p>
            <a:pPr marL="533400" indent="-533400">
              <a:lnSpc>
                <a:spcPct val="90000"/>
              </a:lnSpc>
            </a:pPr>
            <a:r>
              <a:rPr lang="en-US" sz="2800" dirty="0">
                <a:effectLst>
                  <a:outerShdw blurRad="38100" dist="38100" dir="2700000" algn="tl">
                    <a:srgbClr val="000000">
                      <a:alpha val="43137"/>
                    </a:srgbClr>
                  </a:outerShdw>
                </a:effectLst>
              </a:rPr>
              <a:t> </a:t>
            </a:r>
          </a:p>
          <a:p>
            <a:pPr marL="533400" indent="-533400">
              <a:lnSpc>
                <a:spcPct val="90000"/>
              </a:lnSpc>
            </a:pPr>
            <a:r>
              <a:rPr lang="en-US" sz="2800" dirty="0">
                <a:effectLst>
                  <a:outerShdw blurRad="38100" dist="38100" dir="2700000" algn="tl">
                    <a:srgbClr val="000000">
                      <a:alpha val="43137"/>
                    </a:srgbClr>
                  </a:outerShdw>
                </a:effectLst>
              </a:rPr>
              <a:t>Upon completing this lesson, you should be able to:</a:t>
            </a:r>
          </a:p>
          <a:p>
            <a:pPr marL="533400" indent="-533400">
              <a:lnSpc>
                <a:spcPct val="90000"/>
              </a:lnSpc>
            </a:pPr>
            <a:endParaRPr lang="en-US" sz="2800" dirty="0">
              <a:effectLst>
                <a:outerShdw blurRad="38100" dist="38100" dir="2700000" algn="tl">
                  <a:srgbClr val="000000">
                    <a:alpha val="43137"/>
                  </a:srgbClr>
                </a:outerShdw>
              </a:effectLst>
            </a:endParaRPr>
          </a:p>
          <a:p>
            <a:pPr marL="533400" indent="-533400">
              <a:lnSpc>
                <a:spcPct val="90000"/>
              </a:lnSpc>
              <a:buFont typeface="+mj-lt"/>
              <a:buAutoNum type="arabicPeriod"/>
            </a:pPr>
            <a:r>
              <a:rPr lang="en-US" sz="2800" dirty="0">
                <a:effectLst>
                  <a:outerShdw blurRad="38100" dist="38100" dir="2700000" algn="tl">
                    <a:srgbClr val="000000">
                      <a:alpha val="43137"/>
                    </a:srgbClr>
                  </a:outerShdw>
                </a:effectLst>
              </a:rPr>
              <a:t>Explain the difference between a stoppage and a malfunction. </a:t>
            </a:r>
          </a:p>
          <a:p>
            <a:pPr marL="533400" indent="-533400">
              <a:lnSpc>
                <a:spcPct val="90000"/>
              </a:lnSpc>
              <a:buFont typeface="+mj-lt"/>
              <a:buAutoNum type="arabicPeriod"/>
            </a:pPr>
            <a:r>
              <a:rPr lang="en-US" sz="2800" dirty="0">
                <a:effectLst>
                  <a:outerShdw blurRad="38100" dist="38100" dir="2700000" algn="tl">
                    <a:srgbClr val="000000">
                      <a:alpha val="43137"/>
                    </a:srgbClr>
                  </a:outerShdw>
                </a:effectLst>
              </a:rPr>
              <a:t>Demonstrate how to safely take a gun from a shooter. </a:t>
            </a:r>
          </a:p>
          <a:p>
            <a:pPr marL="533400" indent="-533400">
              <a:lnSpc>
                <a:spcPct val="90000"/>
              </a:lnSpc>
              <a:buFont typeface="+mj-lt"/>
              <a:buAutoNum type="arabicPeriod"/>
            </a:pPr>
            <a:r>
              <a:rPr lang="en-US" sz="2800" dirty="0">
                <a:effectLst>
                  <a:outerShdw blurRad="38100" dist="38100" dir="2700000" algn="tl">
                    <a:srgbClr val="000000">
                      <a:alpha val="43137"/>
                    </a:srgbClr>
                  </a:outerShdw>
                </a:effectLst>
              </a:rPr>
              <a:t>Demonstrate how to clear common stoppages.</a:t>
            </a:r>
          </a:p>
          <a:p>
            <a:pPr marL="533400" indent="-533400">
              <a:lnSpc>
                <a:spcPct val="90000"/>
              </a:lnSpc>
            </a:pPr>
            <a:endParaRPr lang="en-US" sz="2800" dirty="0">
              <a:effectLst>
                <a:outerShdw blurRad="38100" dist="38100" dir="2700000" algn="tl">
                  <a:srgbClr val="000000">
                    <a:alpha val="43137"/>
                  </a:srgbClr>
                </a:outerShdw>
              </a:effectLst>
            </a:endParaRPr>
          </a:p>
          <a:p>
            <a:pPr marL="457200" indent="-457200" algn="ctr"/>
            <a:r>
              <a:rPr lang="en-US" sz="2800" dirty="0">
                <a:solidFill>
                  <a:srgbClr val="FF0000"/>
                </a:solidFill>
                <a:effectLst>
                  <a:outerShdw blurRad="38100" dist="38100" dir="2700000" algn="tl">
                    <a:srgbClr val="000000">
                      <a:alpha val="43137"/>
                    </a:srgbClr>
                  </a:outerShdw>
                </a:effectLst>
              </a:rPr>
              <a:t>What are your questions?</a:t>
            </a:r>
          </a:p>
        </p:txBody>
      </p:sp>
      <p:pic>
        <p:nvPicPr>
          <p:cNvPr id="13" name="Picture 12">
            <a:extLst>
              <a:ext uri="{FF2B5EF4-FFF2-40B4-BE49-F238E27FC236}">
                <a16:creationId xmlns:a16="http://schemas.microsoft.com/office/drawing/2014/main" id="{D63ACEEE-27AB-454E-AB9D-0257A7730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B61559DD-34F6-4754-AAB6-4AA53E59D3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B5C6B06E-0367-4840-B2F4-C760D51A6922}"/>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C78EDA91-437B-4406-9C84-1C668C3949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7399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VII: Preview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92</a:t>
            </a:fld>
            <a:endParaRPr lang="en-US" dirty="0">
              <a:solidFill>
                <a:schemeClr val="tx1"/>
              </a:solidFill>
            </a:endParaRPr>
          </a:p>
        </p:txBody>
      </p:sp>
      <p:sp>
        <p:nvSpPr>
          <p:cNvPr id="11" name="TextBox 10"/>
          <p:cNvSpPr txBox="1"/>
          <p:nvPr/>
        </p:nvSpPr>
        <p:spPr>
          <a:xfrm>
            <a:off x="11125200" y="152402"/>
            <a:ext cx="9906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VI-29</a:t>
            </a:r>
          </a:p>
        </p:txBody>
      </p:sp>
      <p:sp>
        <p:nvSpPr>
          <p:cNvPr id="12" name="TextBox 11"/>
          <p:cNvSpPr txBox="1"/>
          <p:nvPr/>
        </p:nvSpPr>
        <p:spPr>
          <a:xfrm>
            <a:off x="3357562" y="2220019"/>
            <a:ext cx="8382000" cy="2160591"/>
          </a:xfrm>
          <a:prstGeom prst="rect">
            <a:avLst/>
          </a:prstGeom>
          <a:noFill/>
        </p:spPr>
        <p:txBody>
          <a:bodyPr wrap="square" rtlCol="0">
            <a:spAutoFit/>
          </a:bodyPr>
          <a:lstStyle/>
          <a:p>
            <a:pPr marL="533400" indent="-533400">
              <a:lnSpc>
                <a:spcPct val="90000"/>
              </a:lnSpc>
            </a:pPr>
            <a:r>
              <a:rPr lang="en-US" sz="2800" dirty="0">
                <a:effectLst>
                  <a:outerShdw blurRad="38100" dist="38100" dir="2700000" algn="tl">
                    <a:srgbClr val="000000">
                      <a:alpha val="43137"/>
                    </a:srgbClr>
                  </a:outerShdw>
                </a:effectLst>
              </a:rPr>
              <a:t>In Lesson VII; you will:</a:t>
            </a:r>
          </a:p>
          <a:p>
            <a:pPr marL="533400" indent="-533400">
              <a:lnSpc>
                <a:spcPct val="90000"/>
              </a:lnSpc>
            </a:pPr>
            <a:endParaRPr lang="en-US" sz="2800" dirty="0">
              <a:effectLst>
                <a:outerShdw blurRad="38100" dist="38100" dir="2700000" algn="tl">
                  <a:srgbClr val="000000">
                    <a:alpha val="43137"/>
                  </a:srgbClr>
                </a:outerShdw>
              </a:effectLst>
            </a:endParaRPr>
          </a:p>
          <a:p>
            <a:pPr marL="457200" indent="-457200">
              <a:buFont typeface="Wingdings" pitchFamily="2" charset="2"/>
              <a:buChar char="Ø"/>
            </a:pPr>
            <a:r>
              <a:rPr lang="en-US" sz="2800" dirty="0">
                <a:effectLst>
                  <a:outerShdw blurRad="38100" dist="38100" dir="2700000" algn="tl">
                    <a:srgbClr val="000000">
                      <a:alpha val="43137"/>
                    </a:srgbClr>
                  </a:outerShdw>
                </a:effectLst>
              </a:rPr>
              <a:t>Take the written examination.</a:t>
            </a:r>
          </a:p>
          <a:p>
            <a:pPr marL="457200" indent="-457200">
              <a:buFont typeface="Wingdings" pitchFamily="2" charset="2"/>
              <a:buChar char="Ø"/>
            </a:pPr>
            <a:r>
              <a:rPr lang="en-US" sz="2800" dirty="0">
                <a:effectLst>
                  <a:outerShdw blurRad="38100" dist="38100" dir="2700000" algn="tl">
                    <a:srgbClr val="000000">
                      <a:alpha val="43137"/>
                    </a:srgbClr>
                  </a:outerShdw>
                </a:effectLst>
              </a:rPr>
              <a:t>Grade the examination.</a:t>
            </a:r>
          </a:p>
          <a:p>
            <a:pPr marL="457200" indent="-457200" algn="ctr"/>
            <a:r>
              <a:rPr lang="en-US" sz="2800" dirty="0">
                <a:solidFill>
                  <a:srgbClr val="FF0000"/>
                </a:solidFill>
                <a:effectLst>
                  <a:outerShdw blurRad="38100" dist="38100" dir="2700000" algn="tl">
                    <a:srgbClr val="000000">
                      <a:alpha val="43137"/>
                    </a:srgbClr>
                  </a:outerShdw>
                </a:effectLst>
              </a:rPr>
              <a:t>What are your questions?</a:t>
            </a:r>
          </a:p>
        </p:txBody>
      </p:sp>
      <p:pic>
        <p:nvPicPr>
          <p:cNvPr id="13" name="Picture 12">
            <a:extLst>
              <a:ext uri="{FF2B5EF4-FFF2-40B4-BE49-F238E27FC236}">
                <a16:creationId xmlns:a16="http://schemas.microsoft.com/office/drawing/2014/main" id="{2D059597-F997-427B-8D46-F32025766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F6209F00-A452-4033-BA11-BF4D7DE4E9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FB9F5B4E-71BD-4116-828D-B1C40714E57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a:t>
            </a: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VII</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8E3D36A6-DF01-49F1-80D8-DBE398FBEA4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Lesson VII: Course Exam &amp; 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93</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VII-0</a:t>
            </a:r>
          </a:p>
        </p:txBody>
      </p:sp>
      <p:sp>
        <p:nvSpPr>
          <p:cNvPr id="12" name="TextBox 11"/>
          <p:cNvSpPr txBox="1"/>
          <p:nvPr/>
        </p:nvSpPr>
        <p:spPr>
          <a:xfrm>
            <a:off x="3200400" y="1466636"/>
            <a:ext cx="8382000" cy="3410164"/>
          </a:xfrm>
          <a:prstGeom prst="rect">
            <a:avLst/>
          </a:prstGeom>
          <a:noFill/>
        </p:spPr>
        <p:txBody>
          <a:bodyPr wrap="square" rtlCol="0">
            <a:spAutoFit/>
          </a:bodyPr>
          <a:lstStyle/>
          <a:p>
            <a:pPr marL="533400" indent="-533400">
              <a:lnSpc>
                <a:spcPct val="90000"/>
              </a:lnSpc>
            </a:pPr>
            <a:r>
              <a:rPr lang="en-US" sz="2800" b="1" i="1" dirty="0">
                <a:effectLst>
                  <a:outerShdw blurRad="38100" dist="38100" dir="2700000" algn="tl">
                    <a:srgbClr val="000000">
                      <a:alpha val="43137"/>
                    </a:srgbClr>
                  </a:outerShdw>
                </a:effectLst>
              </a:rPr>
              <a:t>Learning Objectives</a:t>
            </a:r>
            <a:r>
              <a:rPr lang="en-US" sz="2800" dirty="0">
                <a:effectLst>
                  <a:outerShdw blurRad="38100" dist="38100" dir="2700000" algn="tl">
                    <a:srgbClr val="000000">
                      <a:alpha val="43137"/>
                    </a:srgbClr>
                  </a:outerShdw>
                </a:effectLst>
              </a:rPr>
              <a:t> </a:t>
            </a:r>
          </a:p>
          <a:p>
            <a:pPr marL="533400" indent="-533400">
              <a:lnSpc>
                <a:spcPct val="90000"/>
              </a:lnSpc>
            </a:pPr>
            <a:r>
              <a:rPr lang="en-US" sz="2800" dirty="0">
                <a:effectLst>
                  <a:outerShdw blurRad="38100" dist="38100" dir="2700000" algn="tl">
                    <a:srgbClr val="000000">
                      <a:alpha val="43137"/>
                    </a:srgbClr>
                  </a:outerShdw>
                </a:effectLst>
              </a:rPr>
              <a:t> In this lesson, you will:</a:t>
            </a:r>
          </a:p>
          <a:p>
            <a:pPr marL="533400" indent="-533400">
              <a:lnSpc>
                <a:spcPct val="90000"/>
              </a:lnSpc>
            </a:pPr>
            <a:endParaRPr lang="en-US" sz="2800" dirty="0">
              <a:effectLst>
                <a:outerShdw blurRad="38100" dist="38100" dir="2700000" algn="tl">
                  <a:srgbClr val="000000">
                    <a:alpha val="43137"/>
                  </a:srgbClr>
                </a:outerShdw>
              </a:effectLst>
            </a:endParaRPr>
          </a:p>
          <a:p>
            <a:pPr marL="457200" indent="-457200">
              <a:buFont typeface="+mj-lt"/>
              <a:buAutoNum type="arabicPeriod"/>
            </a:pPr>
            <a:r>
              <a:rPr lang="en-US" sz="2800" dirty="0">
                <a:effectLst>
                  <a:outerShdw blurRad="38100" dist="38100" dir="2700000" algn="tl">
                    <a:srgbClr val="000000">
                      <a:alpha val="43137"/>
                    </a:srgbClr>
                  </a:outerShdw>
                </a:effectLst>
              </a:rPr>
              <a:t>Pass the Range Safety Officer course’s written examination.</a:t>
            </a:r>
          </a:p>
          <a:p>
            <a:pPr marL="457200" indent="-457200">
              <a:buFont typeface="+mj-lt"/>
              <a:buAutoNum type="arabicPeriod"/>
            </a:pPr>
            <a:r>
              <a:rPr lang="en-US" sz="2800" dirty="0">
                <a:effectLst>
                  <a:outerShdw blurRad="38100" dist="38100" dir="2700000" algn="tl">
                    <a:srgbClr val="000000">
                      <a:alpha val="43137"/>
                    </a:srgbClr>
                  </a:outerShdw>
                </a:effectLst>
              </a:rPr>
              <a:t>Understand the procedure for finalizing the credentialing process with the NRA at: </a:t>
            </a:r>
            <a:r>
              <a:rPr lang="en-US" sz="2800" dirty="0">
                <a:effectLst>
                  <a:outerShdw blurRad="38100" dist="38100" dir="2700000" algn="tl">
                    <a:srgbClr val="000000">
                      <a:alpha val="43137"/>
                    </a:srgbClr>
                  </a:outerShdw>
                </a:effectLst>
                <a:hlinkClick r:id="rId3"/>
              </a:rPr>
              <a:t>www.NRAInstructors.org</a:t>
            </a:r>
            <a:r>
              <a:rPr lang="en-US" sz="2800" dirty="0">
                <a:effectLst>
                  <a:outerShdw blurRad="38100" dist="38100" dir="2700000" algn="tl">
                    <a:srgbClr val="000000">
                      <a:alpha val="43137"/>
                    </a:srgbClr>
                  </a:outerShdw>
                </a:effectLst>
              </a:rPr>
              <a:t>.</a:t>
            </a:r>
          </a:p>
        </p:txBody>
      </p:sp>
      <p:pic>
        <p:nvPicPr>
          <p:cNvPr id="13" name="Picture 12">
            <a:extLst>
              <a:ext uri="{FF2B5EF4-FFF2-40B4-BE49-F238E27FC236}">
                <a16:creationId xmlns:a16="http://schemas.microsoft.com/office/drawing/2014/main" id="{3BDE82CC-6817-434E-A6E8-09C7FE7036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52BD9B87-9313-42F9-A42F-7E563BAC5E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1063169F-4B75-4745-AC23-F08588ECA7EF}"/>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3305C614-E7B1-4949-9797-C1836DDCE1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Course Exam</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94</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VII-1</a:t>
            </a:r>
          </a:p>
        </p:txBody>
      </p:sp>
      <p:sp>
        <p:nvSpPr>
          <p:cNvPr id="12" name="TextBox 11"/>
          <p:cNvSpPr txBox="1"/>
          <p:nvPr/>
        </p:nvSpPr>
        <p:spPr>
          <a:xfrm>
            <a:off x="4648200" y="1815405"/>
            <a:ext cx="6629400" cy="1384995"/>
          </a:xfrm>
          <a:prstGeom prst="rect">
            <a:avLst/>
          </a:prstGeom>
          <a:noFill/>
        </p:spPr>
        <p:txBody>
          <a:bodyPr wrap="square" rtlCol="0">
            <a:spAutoFit/>
          </a:bodyPr>
          <a:lstStyle/>
          <a:p>
            <a:pPr marL="461963" indent="-461963">
              <a:buFont typeface="Wingdings" pitchFamily="2" charset="2"/>
              <a:buChar char="v"/>
            </a:pPr>
            <a:r>
              <a:rPr lang="en-US" sz="2800" dirty="0">
                <a:effectLst>
                  <a:outerShdw blurRad="38100" dist="38100" dir="2700000" algn="tl">
                    <a:srgbClr val="000000">
                      <a:alpha val="43137"/>
                    </a:srgbClr>
                  </a:outerShdw>
                </a:effectLst>
              </a:rPr>
              <a:t>Open book and notes.</a:t>
            </a:r>
          </a:p>
          <a:p>
            <a:pPr marL="461963" indent="-461963">
              <a:buFont typeface="Wingdings" pitchFamily="2" charset="2"/>
              <a:buChar char="v"/>
            </a:pPr>
            <a:r>
              <a:rPr lang="en-US" sz="2800" dirty="0">
                <a:effectLst>
                  <a:outerShdw blurRad="38100" dist="38100" dir="2700000" algn="tl">
                    <a:srgbClr val="000000">
                      <a:alpha val="43137"/>
                    </a:srgbClr>
                  </a:outerShdw>
                </a:effectLst>
              </a:rPr>
              <a:t>Time: 60 minutes.</a:t>
            </a:r>
          </a:p>
          <a:p>
            <a:pPr marL="461963" indent="-461963">
              <a:buFont typeface="Wingdings" pitchFamily="2" charset="2"/>
              <a:buChar char="v"/>
            </a:pPr>
            <a:r>
              <a:rPr lang="en-US" sz="2800" dirty="0">
                <a:effectLst>
                  <a:outerShdw blurRad="38100" dist="38100" dir="2700000" algn="tl">
                    <a:srgbClr val="000000">
                      <a:alpha val="43137"/>
                    </a:srgbClr>
                  </a:outerShdw>
                </a:effectLst>
              </a:rPr>
              <a:t>If you need assistance, let me know.</a:t>
            </a:r>
          </a:p>
        </p:txBody>
      </p:sp>
      <p:pic>
        <p:nvPicPr>
          <p:cNvPr id="13" name="Picture 12">
            <a:extLst>
              <a:ext uri="{FF2B5EF4-FFF2-40B4-BE49-F238E27FC236}">
                <a16:creationId xmlns:a16="http://schemas.microsoft.com/office/drawing/2014/main" id="{AFE5307E-FDEA-4159-9E03-8D82EEEBF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9A95E117-4E86-42A3-B956-1FD275AA15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3CA7A4F2-7EF1-43F4-B5E4-22B13B83DB85}"/>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8A27E7EA-697B-4FEB-9B68-EDDF0B3FDE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816114"/>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Course Exam Review</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95</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VII-2</a:t>
            </a:r>
          </a:p>
        </p:txBody>
      </p:sp>
      <p:sp>
        <p:nvSpPr>
          <p:cNvPr id="12" name="TextBox 11"/>
          <p:cNvSpPr txBox="1"/>
          <p:nvPr/>
        </p:nvSpPr>
        <p:spPr>
          <a:xfrm>
            <a:off x="3162300" y="2087643"/>
            <a:ext cx="8382000" cy="1815882"/>
          </a:xfrm>
          <a:prstGeom prst="rect">
            <a:avLst/>
          </a:prstGeom>
          <a:noFill/>
        </p:spPr>
        <p:txBody>
          <a:bodyPr wrap="square" rtlCol="0">
            <a:spAutoFit/>
          </a:bodyPr>
          <a:lstStyle/>
          <a:p>
            <a:pPr marL="457200" indent="-457200"/>
            <a:r>
              <a:rPr lang="en-US" sz="2800" dirty="0">
                <a:effectLst>
                  <a:outerShdw blurRad="38100" dist="38100" dir="2700000" algn="tl">
                    <a:srgbClr val="000000">
                      <a:alpha val="43137"/>
                    </a:srgbClr>
                  </a:outerShdw>
                </a:effectLst>
              </a:rPr>
              <a:t>The Examination Requirements.</a:t>
            </a:r>
          </a:p>
          <a:p>
            <a:pPr marL="457200" indent="-457200">
              <a:buFont typeface="Wingdings" pitchFamily="2" charset="2"/>
              <a:buChar char="§"/>
            </a:pPr>
            <a:r>
              <a:rPr lang="en-US" sz="2800" dirty="0">
                <a:effectLst>
                  <a:outerShdw blurRad="38100" dist="38100" dir="2700000" algn="tl">
                    <a:srgbClr val="000000">
                      <a:alpha val="43137"/>
                    </a:srgbClr>
                  </a:outerShdw>
                </a:effectLst>
              </a:rPr>
              <a:t>90% or higher score required to pass.</a:t>
            </a:r>
          </a:p>
          <a:p>
            <a:pPr marL="457200" indent="-457200">
              <a:buFont typeface="Wingdings" pitchFamily="2" charset="2"/>
              <a:buChar char="§"/>
            </a:pPr>
            <a:r>
              <a:rPr lang="en-US" sz="2800" dirty="0">
                <a:effectLst>
                  <a:outerShdw blurRad="38100" dist="38100" dir="2700000" algn="tl">
                    <a:srgbClr val="000000">
                      <a:alpha val="43137"/>
                    </a:srgbClr>
                  </a:outerShdw>
                </a:effectLst>
              </a:rPr>
              <a:t>Review questions missed.</a:t>
            </a:r>
          </a:p>
          <a:p>
            <a:pPr marL="457200" indent="-457200">
              <a:buFont typeface="Wingdings" pitchFamily="2" charset="2"/>
              <a:buChar char="§"/>
            </a:pPr>
            <a:r>
              <a:rPr lang="en-US" sz="2800" dirty="0">
                <a:effectLst>
                  <a:outerShdw blurRad="38100" dist="38100" dir="2700000" algn="tl">
                    <a:srgbClr val="000000">
                      <a:alpha val="43137"/>
                    </a:srgbClr>
                  </a:outerShdw>
                </a:effectLst>
              </a:rPr>
              <a:t>Chief Range Safety Officer signs off on passing test.</a:t>
            </a:r>
          </a:p>
        </p:txBody>
      </p:sp>
      <p:pic>
        <p:nvPicPr>
          <p:cNvPr id="13" name="Picture 12">
            <a:extLst>
              <a:ext uri="{FF2B5EF4-FFF2-40B4-BE49-F238E27FC236}">
                <a16:creationId xmlns:a16="http://schemas.microsoft.com/office/drawing/2014/main" id="{A5F28903-BA19-4FFC-BE14-C7E567F16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sp>
        <p:nvSpPr>
          <p:cNvPr id="14" name="TextBox 13">
            <a:extLst>
              <a:ext uri="{FF2B5EF4-FFF2-40B4-BE49-F238E27FC236}">
                <a16:creationId xmlns:a16="http://schemas.microsoft.com/office/drawing/2014/main" id="{23FE68FF-F23D-4F50-9D70-63BE4351B88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4"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5"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5" name="Picture 14">
            <a:extLst>
              <a:ext uri="{FF2B5EF4-FFF2-40B4-BE49-F238E27FC236}">
                <a16:creationId xmlns:a16="http://schemas.microsoft.com/office/drawing/2014/main" id="{020E39DA-6DC4-4977-8012-050A79C024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36377"/>
            <a:ext cx="8763000" cy="707886"/>
          </a:xfrm>
        </p:spPr>
        <p:txBody>
          <a:bodyPr wrap="square">
            <a:spAutoFit/>
          </a:bodyPr>
          <a:lstStyle/>
          <a:p>
            <a:r>
              <a:rPr lang="en-US" sz="4000" b="1" dirty="0">
                <a:solidFill>
                  <a:srgbClr val="FF0000"/>
                </a:solidFill>
                <a:effectLst>
                  <a:outerShdw blurRad="38100" dist="38100" dir="2700000" algn="tl">
                    <a:srgbClr val="000000">
                      <a:alpha val="43137"/>
                    </a:srgbClr>
                  </a:outerShdw>
                </a:effectLst>
              </a:rPr>
              <a:t>CRSO Submits Course Report</a:t>
            </a:r>
            <a:endParaRPr lang="en-US" sz="40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96</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VII-3</a:t>
            </a:r>
          </a:p>
        </p:txBody>
      </p:sp>
      <p:sp>
        <p:nvSpPr>
          <p:cNvPr id="12" name="TextBox 11"/>
          <p:cNvSpPr txBox="1"/>
          <p:nvPr/>
        </p:nvSpPr>
        <p:spPr>
          <a:xfrm>
            <a:off x="3124200" y="1668482"/>
            <a:ext cx="8382000" cy="3970318"/>
          </a:xfrm>
          <a:prstGeom prst="rect">
            <a:avLst/>
          </a:prstGeom>
          <a:noFill/>
        </p:spPr>
        <p:txBody>
          <a:bodyPr wrap="square" rtlCol="0">
            <a:spAutoFit/>
          </a:bodyPr>
          <a:lstStyle/>
          <a:p>
            <a:r>
              <a:rPr lang="en-US" sz="2800" b="1" i="1" dirty="0"/>
              <a:t>In 24-48 hours after the report is submitted:</a:t>
            </a:r>
            <a:endParaRPr lang="en-US" sz="2800" dirty="0"/>
          </a:p>
          <a:p>
            <a:pPr marL="514350" indent="-514350">
              <a:buFont typeface="+mj-lt"/>
              <a:buAutoNum type="arabicPeriod"/>
            </a:pPr>
            <a:r>
              <a:rPr lang="en-US" sz="2800" dirty="0"/>
              <a:t>Range Safety Officer candidates will have 30 days to register and log in at </a:t>
            </a:r>
            <a:r>
              <a:rPr lang="en-US" sz="2800" u="sng" dirty="0">
                <a:hlinkClick r:id="rId3"/>
              </a:rPr>
              <a:t>NRAInstructors.org</a:t>
            </a:r>
            <a:r>
              <a:rPr lang="en-US" sz="2800" dirty="0"/>
              <a:t> using their NRA member identification number to complete their credentials processing.</a:t>
            </a:r>
          </a:p>
          <a:p>
            <a:pPr marL="514350" indent="-514350">
              <a:buFont typeface="+mj-lt"/>
              <a:buAutoNum type="arabicPeriod"/>
            </a:pPr>
            <a:r>
              <a:rPr lang="en-US" sz="2800" dirty="0"/>
              <a:t>Those that are not currently NRA members will need to wait until a non-member identification number is assigned, and they are notified by email.  Please review these procedures on the following slides.  </a:t>
            </a:r>
          </a:p>
        </p:txBody>
      </p:sp>
      <p:pic>
        <p:nvPicPr>
          <p:cNvPr id="13" name="Picture 12">
            <a:extLst>
              <a:ext uri="{FF2B5EF4-FFF2-40B4-BE49-F238E27FC236}">
                <a16:creationId xmlns:a16="http://schemas.microsoft.com/office/drawing/2014/main" id="{452BFFFF-5097-4427-A091-E61847EB2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3417C8D1-A8CA-45CE-9CA3-C0AD4D9DE9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A8F415B5-880D-480A-AAFD-951604DFBDFB}"/>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303CFE5A-6D3D-4F24-83F9-FDA110BB6C6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400578"/>
            <a:ext cx="87630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97</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VII-4</a:t>
            </a:r>
          </a:p>
        </p:txBody>
      </p:sp>
      <p:pic>
        <p:nvPicPr>
          <p:cNvPr id="13" name="Picture 12" descr="NRAInstructorsorg_First_Time_Access_Trainer_Image.jpg"/>
          <p:cNvPicPr>
            <a:picLocks noChangeAspect="1"/>
          </p:cNvPicPr>
          <p:nvPr/>
        </p:nvPicPr>
        <p:blipFill>
          <a:blip r:embed="rId3" cstate="print"/>
          <a:stretch>
            <a:fillRect/>
          </a:stretch>
        </p:blipFill>
        <p:spPr>
          <a:xfrm>
            <a:off x="4275434" y="1771657"/>
            <a:ext cx="7268866" cy="4243195"/>
          </a:xfrm>
          <a:prstGeom prst="rect">
            <a:avLst/>
          </a:prstGeom>
        </p:spPr>
      </p:pic>
      <p:pic>
        <p:nvPicPr>
          <p:cNvPr id="12" name="Picture 11">
            <a:extLst>
              <a:ext uri="{FF2B5EF4-FFF2-40B4-BE49-F238E27FC236}">
                <a16:creationId xmlns:a16="http://schemas.microsoft.com/office/drawing/2014/main" id="{E8F78BB4-750D-4A79-AB12-DF284DE00C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C609F104-1D7A-4DB0-9FA8-57F027576E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5533B4F3-84CD-43CE-ADB5-E8E636B26B6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E2378279-80C7-4CA1-8065-B54E13FDC7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58595"/>
            <a:ext cx="8763000" cy="1200329"/>
          </a:xfrm>
        </p:spPr>
        <p:txBody>
          <a:bodyPr wrap="square">
            <a:spAutoFit/>
          </a:bodyPr>
          <a:lstStyle/>
          <a:p>
            <a:r>
              <a:rPr lang="en-US" sz="3600" b="1" dirty="0">
                <a:solidFill>
                  <a:srgbClr val="FF0000"/>
                </a:solidFill>
                <a:effectLst>
                  <a:outerShdw blurRad="38100" dist="38100" dir="2700000" algn="tl">
                    <a:srgbClr val="000000">
                      <a:alpha val="43137"/>
                    </a:srgbClr>
                  </a:outerShdw>
                </a:effectLst>
              </a:rPr>
              <a:t>NRAINSTRUCTORS.ORG</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Candidate Registration</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7" name="Slide Number Placeholder 6"/>
          <p:cNvSpPr>
            <a:spLocks noGrp="1"/>
          </p:cNvSpPr>
          <p:nvPr>
            <p:ph type="sldNum" sz="quarter" idx="12"/>
          </p:nvPr>
        </p:nvSpPr>
        <p:spPr>
          <a:xfrm>
            <a:off x="10591800" y="6356351"/>
            <a:ext cx="1524000" cy="365125"/>
          </a:xfrm>
        </p:spPr>
        <p:txBody>
          <a:bodyPr/>
          <a:lstStyle/>
          <a:p>
            <a:fld id="{D05F1B9A-D143-4FDB-B34A-DE03D4736AF9}" type="slidenum">
              <a:rPr lang="en-US" smtClean="0">
                <a:solidFill>
                  <a:schemeClr val="tx1"/>
                </a:solidFill>
              </a:rPr>
              <a:pPr/>
              <a:t>98</a:t>
            </a:fld>
            <a:endParaRPr lang="en-US" dirty="0">
              <a:solidFill>
                <a:schemeClr val="tx1"/>
              </a:solidFill>
            </a:endParaRPr>
          </a:p>
        </p:txBody>
      </p:sp>
      <p:sp>
        <p:nvSpPr>
          <p:cNvPr id="11" name="TextBox 10"/>
          <p:cNvSpPr txBox="1"/>
          <p:nvPr/>
        </p:nvSpPr>
        <p:spPr>
          <a:xfrm>
            <a:off x="10972800" y="152402"/>
            <a:ext cx="1143000" cy="307777"/>
          </a:xfrm>
          <a:prstGeom prst="rect">
            <a:avLst/>
          </a:prstGeom>
          <a:noFill/>
        </p:spPr>
        <p:txBody>
          <a:bodyPr wrap="square" rtlCol="0">
            <a:spAutoFit/>
          </a:bodyPr>
          <a:lstStyle/>
          <a:p>
            <a:pPr algn="r"/>
            <a:r>
              <a:rPr lang="en-US" sz="1400" dirty="0">
                <a:effectLst>
                  <a:outerShdw blurRad="38100" dist="38100" dir="2700000" algn="tl">
                    <a:srgbClr val="000000">
                      <a:alpha val="43137"/>
                    </a:srgbClr>
                  </a:outerShdw>
                </a:effectLst>
              </a:rPr>
              <a:t>Slide VII-4A</a:t>
            </a:r>
          </a:p>
        </p:txBody>
      </p:sp>
      <p:pic>
        <p:nvPicPr>
          <p:cNvPr id="9" name="Picture 8" descr="NRAInstructorsorg_First_Time_Access_Trainer_Image.jpg"/>
          <p:cNvPicPr>
            <a:picLocks noChangeAspect="1"/>
          </p:cNvPicPr>
          <p:nvPr/>
        </p:nvPicPr>
        <p:blipFill>
          <a:blip r:embed="rId3" cstate="print"/>
          <a:stretch>
            <a:fillRect/>
          </a:stretch>
        </p:blipFill>
        <p:spPr>
          <a:xfrm>
            <a:off x="3963232" y="1828800"/>
            <a:ext cx="7581068" cy="4267200"/>
          </a:xfrm>
          <a:prstGeom prst="rect">
            <a:avLst/>
          </a:prstGeom>
        </p:spPr>
      </p:pic>
      <p:pic>
        <p:nvPicPr>
          <p:cNvPr id="13" name="Picture 12">
            <a:extLst>
              <a:ext uri="{FF2B5EF4-FFF2-40B4-BE49-F238E27FC236}">
                <a16:creationId xmlns:a16="http://schemas.microsoft.com/office/drawing/2014/main" id="{B067DF60-BFD0-4318-82B4-B1AEEC98A4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248400"/>
            <a:ext cx="1208097" cy="457200"/>
          </a:xfrm>
          <a:prstGeom prst="rect">
            <a:avLst/>
          </a:prstGeom>
        </p:spPr>
      </p:pic>
      <p:pic>
        <p:nvPicPr>
          <p:cNvPr id="14" name="Picture 13">
            <a:extLst>
              <a:ext uri="{FF2B5EF4-FFF2-40B4-BE49-F238E27FC236}">
                <a16:creationId xmlns:a16="http://schemas.microsoft.com/office/drawing/2014/main" id="{C4ED500F-AEF3-46B2-B568-8329E1DB49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000" y="5670551"/>
            <a:ext cx="685800" cy="685800"/>
          </a:xfrm>
          <a:prstGeom prst="rect">
            <a:avLst/>
          </a:prstGeom>
        </p:spPr>
      </p:pic>
      <p:sp>
        <p:nvSpPr>
          <p:cNvPr id="15" name="TextBox 14">
            <a:extLst>
              <a:ext uri="{FF2B5EF4-FFF2-40B4-BE49-F238E27FC236}">
                <a16:creationId xmlns:a16="http://schemas.microsoft.com/office/drawing/2014/main" id="{E8BBDE48-1288-4246-B146-91B09C20231D}"/>
              </a:ext>
            </a:extLst>
          </p:cNvPr>
          <p:cNvSpPr txBox="1"/>
          <p:nvPr/>
        </p:nvSpPr>
        <p:spPr>
          <a:xfrm>
            <a:off x="320040" y="1761649"/>
            <a:ext cx="1341120" cy="2149197"/>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r>
              <a:rPr lang="en-US" dirty="0">
                <a:ln w="0"/>
                <a:solidFill>
                  <a:srgbClr val="C00000"/>
                </a:solidFill>
                <a:effectLst>
                  <a:outerShdw blurRad="38100" dist="19050" dir="2700000" algn="tl" rotWithShape="0">
                    <a:schemeClr val="dk1">
                      <a:alpha val="40000"/>
                    </a:schemeClr>
                  </a:outerShdw>
                </a:effectLst>
                <a:hlinkClick r:id="rId6" action="ppaction://hlinksldjump">
                  <a:extLst>
                    <a:ext uri="{A12FA001-AC4F-418D-AE19-62706E023703}">
                      <ahyp:hlinkClr xmlns:ahyp="http://schemas.microsoft.com/office/drawing/2018/hyperlinkcolor" val="tx"/>
                    </a:ext>
                  </a:extLst>
                </a:hlinkClick>
              </a:rPr>
              <a:t>Lesson 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7" action="ppaction://hlinksldjump">
                  <a:extLst>
                    <a:ext uri="{A12FA001-AC4F-418D-AE19-62706E023703}">
                      <ahyp:hlinkClr xmlns:ahyp="http://schemas.microsoft.com/office/drawing/2018/hyperlinkcolor" val="tx"/>
                    </a:ext>
                  </a:extLst>
                </a:hlinkClick>
              </a:rPr>
              <a:t>Lesson 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8" action="ppaction://hlinksldjump">
                  <a:extLst>
                    <a:ext uri="{A12FA001-AC4F-418D-AE19-62706E023703}">
                      <ahyp:hlinkClr xmlns:ahyp="http://schemas.microsoft.com/office/drawing/2018/hyperlinkcolor" val="tx"/>
                    </a:ext>
                  </a:extLst>
                </a:hlinkClick>
              </a:rPr>
              <a:t>Lesson III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9" action="ppaction://hlinksldjump">
                  <a:extLst>
                    <a:ext uri="{A12FA001-AC4F-418D-AE19-62706E023703}">
                      <ahyp:hlinkClr xmlns:ahyp="http://schemas.microsoft.com/office/drawing/2018/hyperlinkcolor" val="tx"/>
                    </a:ext>
                  </a:extLst>
                </a:hlinkClick>
              </a:rPr>
              <a:t>Lesson IV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0" action="ppaction://hlinksldjump">
                  <a:extLst>
                    <a:ext uri="{A12FA001-AC4F-418D-AE19-62706E023703}">
                      <ahyp:hlinkClr xmlns:ahyp="http://schemas.microsoft.com/office/drawing/2018/hyperlinkcolor" val="tx"/>
                    </a:ext>
                  </a:extLst>
                </a:hlinkClick>
              </a:rPr>
              <a:t>Lesson V</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linkClick r:id="rId11" action="ppaction://hlinksldjump">
                  <a:extLst>
                    <a:ext uri="{A12FA001-AC4F-418D-AE19-62706E023703}">
                      <ahyp:hlinkClr xmlns:ahyp="http://schemas.microsoft.com/office/drawing/2018/hyperlinkcolor" val="tx"/>
                    </a:ext>
                  </a:extLst>
                </a:hlinkClick>
              </a:rPr>
              <a:t>Lesson VI</a:t>
            </a:r>
            <a:endParaRPr lang="en-US" dirty="0">
              <a:ln w="0"/>
              <a:solidFill>
                <a:srgbClr val="C00000"/>
              </a:solidFill>
              <a:effectLst>
                <a:outerShdw blurRad="38100" dist="19050" dir="2700000" algn="tl" rotWithShape="0">
                  <a:schemeClr val="dk1">
                    <a:alpha val="40000"/>
                  </a:schemeClr>
                </a:outerShdw>
              </a:effectLst>
            </a:endParaRPr>
          </a:p>
          <a:p>
            <a:r>
              <a:rPr lang="en-US" dirty="0">
                <a:ln w="0"/>
                <a:solidFill>
                  <a:srgbClr val="C00000"/>
                </a:solidFill>
                <a:effectLst>
                  <a:outerShdw blurRad="38100" dist="19050" dir="2700000" algn="tl" rotWithShape="0">
                    <a:schemeClr val="dk1">
                      <a:alpha val="40000"/>
                    </a:schemeClr>
                  </a:outerShdw>
                </a:effectLst>
                <a:highlight>
                  <a:srgbClr val="FFFFCC"/>
                </a:highlight>
              </a:rPr>
              <a:t>Lesson VII</a:t>
            </a:r>
          </a:p>
        </p:txBody>
      </p:sp>
      <p:pic>
        <p:nvPicPr>
          <p:cNvPr id="16" name="Picture 15">
            <a:extLst>
              <a:ext uri="{FF2B5EF4-FFF2-40B4-BE49-F238E27FC236}">
                <a16:creationId xmlns:a16="http://schemas.microsoft.com/office/drawing/2014/main" id="{D57CC2AD-7C02-4B7E-9F22-C4087F5A04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2819400" cy="14097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7788</TotalTime>
  <Words>27971</Words>
  <Application>Microsoft Office PowerPoint</Application>
  <PresentationFormat>Widescreen</PresentationFormat>
  <Paragraphs>3677</Paragraphs>
  <Slides>110</Slides>
  <Notes>110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110</vt:i4>
      </vt:variant>
    </vt:vector>
  </HeadingPairs>
  <TitlesOfParts>
    <vt:vector size="115" baseType="lpstr">
      <vt:lpstr>Arial</vt:lpstr>
      <vt:lpstr>Calibri</vt:lpstr>
      <vt:lpstr>Courier New</vt:lpstr>
      <vt:lpstr>Wingdings</vt:lpstr>
      <vt:lpstr>Office Theme</vt:lpstr>
      <vt:lpstr>Version Update Sheet – April 2020</vt:lpstr>
      <vt:lpstr>National Rifle Association WELCOME TO THE NRA BASIC  RANGE SAFETY OFFICER COURSE</vt:lpstr>
      <vt:lpstr>LESSON I: Introduction to the NRA  Basic Range Safety Officer Course</vt:lpstr>
      <vt:lpstr>Student Introductions</vt:lpstr>
      <vt:lpstr>Course Introduction</vt:lpstr>
      <vt:lpstr>Course Goal</vt:lpstr>
      <vt:lpstr>Course Lessons</vt:lpstr>
      <vt:lpstr>Certification Requirements</vt:lpstr>
      <vt:lpstr>Lesson II Preview</vt:lpstr>
      <vt:lpstr>LESSON II:  Role of the Range Safety Officer and Range Standard Operating Procedures</vt:lpstr>
      <vt:lpstr>The Role of the Range Safety Officer</vt:lpstr>
      <vt:lpstr>The Role of the Chief Range Safety Officer</vt:lpstr>
      <vt:lpstr>Range Standard Operating Procedure</vt:lpstr>
      <vt:lpstr>Lesson II Review Questions</vt:lpstr>
      <vt:lpstr>Lesson III Preview</vt:lpstr>
      <vt:lpstr>Lesson III: Range Inspection  and Range Rules</vt:lpstr>
      <vt:lpstr>Range Check-In Procedures</vt:lpstr>
      <vt:lpstr>Range Inspections</vt:lpstr>
      <vt:lpstr>Inspecting an Indoor Range</vt:lpstr>
      <vt:lpstr>Inspecting an Outdoor Range</vt:lpstr>
      <vt:lpstr>Gun Safety</vt:lpstr>
      <vt:lpstr>Categories of Shooting Range Rules</vt:lpstr>
      <vt:lpstr>NRA Gun Safety Rules</vt:lpstr>
      <vt:lpstr>NRA Gun Safety Rules</vt:lpstr>
      <vt:lpstr>NRA Gun Safety Rules</vt:lpstr>
      <vt:lpstr>General Range Safety Rules</vt:lpstr>
      <vt:lpstr>General Range Safety Rules (continued)</vt:lpstr>
      <vt:lpstr>General Range Safety Rules (continued)</vt:lpstr>
      <vt:lpstr>General Range Safety Rules (continued)</vt:lpstr>
      <vt:lpstr>Site Specific Range Safety Rules</vt:lpstr>
      <vt:lpstr>Administrative Rules</vt:lpstr>
      <vt:lpstr>Enforcement of Range Rules</vt:lpstr>
      <vt:lpstr>Lesson III Review</vt:lpstr>
      <vt:lpstr>Lesson IV Preview</vt:lpstr>
      <vt:lpstr>Lesson IV: Range Safety Briefing</vt:lpstr>
      <vt:lpstr>Range Safety Briefing</vt:lpstr>
      <vt:lpstr>Range Safety Briefing Topics</vt:lpstr>
      <vt:lpstr>Step 1: Purpose of the Shooting Event</vt:lpstr>
      <vt:lpstr>Step 2: Range Layout &amp; Limits - Indoor</vt:lpstr>
      <vt:lpstr>Step 2: Range Layout &amp; Limits - Outdoor</vt:lpstr>
      <vt:lpstr>Step 2: Range Layout &amp; Limits - Outdoor</vt:lpstr>
      <vt:lpstr>Step 3: Range Safety Rules</vt:lpstr>
      <vt:lpstr>Step 4: Firing Line Commands</vt:lpstr>
      <vt:lpstr>Commands</vt:lpstr>
      <vt:lpstr>Standard Range Commands</vt:lpstr>
      <vt:lpstr>Standard Range Commands (Continued)</vt:lpstr>
      <vt:lpstr>Standard Range Commands (Continued)</vt:lpstr>
      <vt:lpstr>Step 5: Emergency Procedures</vt:lpstr>
      <vt:lpstr>Range Safety Briefing Exercise</vt:lpstr>
      <vt:lpstr>Sample Range Safety Briefing</vt:lpstr>
      <vt:lpstr>Lesson IV: Review</vt:lpstr>
      <vt:lpstr>Lesson V: Preview</vt:lpstr>
      <vt:lpstr>Lesson V: Emergency Procedures</vt:lpstr>
      <vt:lpstr>Purpose of Emergency Procedures</vt:lpstr>
      <vt:lpstr>Emergency Procedures</vt:lpstr>
      <vt:lpstr>Step 1: Take Charge of Situation</vt:lpstr>
      <vt:lpstr>Step 2: Call for Help</vt:lpstr>
      <vt:lpstr>Step 3: Render Aid</vt:lpstr>
      <vt:lpstr>Step 4: Direct Medical Help to Location</vt:lpstr>
      <vt:lpstr>Step 5: Take Notes (Report)</vt:lpstr>
      <vt:lpstr>Emergency Drill Exercise</vt:lpstr>
      <vt:lpstr>Lesson V: Review</vt:lpstr>
      <vt:lpstr>Lesson VI: Preview</vt:lpstr>
      <vt:lpstr>Lesson VI: Gun Stoppages &amp; Malfunctions</vt:lpstr>
      <vt:lpstr>What is a Stoppage?</vt:lpstr>
      <vt:lpstr>Gun Stoppage</vt:lpstr>
      <vt:lpstr>What is a Malfunction?</vt:lpstr>
      <vt:lpstr>Ammunition Malfunctions</vt:lpstr>
      <vt:lpstr>Ammunition Malfunctions (Continued)</vt:lpstr>
      <vt:lpstr>Clear a Stoppage</vt:lpstr>
      <vt:lpstr>How to Take Control of a Loaded Gun</vt:lpstr>
      <vt:lpstr>Action Types The RSO May Have to Clear</vt:lpstr>
      <vt:lpstr>General Rules for Unloading Long Guns</vt:lpstr>
      <vt:lpstr>Empty Magazines, Cylinders &amp; Guns</vt:lpstr>
      <vt:lpstr>Loading a Gun</vt:lpstr>
      <vt:lpstr>Fill Magazines and Cylinders</vt:lpstr>
      <vt:lpstr>Bolt Action</vt:lpstr>
      <vt:lpstr>Lever Action</vt:lpstr>
      <vt:lpstr>Pump Action</vt:lpstr>
      <vt:lpstr>Hinged Action</vt:lpstr>
      <vt:lpstr>Falling Block Action</vt:lpstr>
      <vt:lpstr>Semi-Automatic Action</vt:lpstr>
      <vt:lpstr>Muzzle Loading Guns</vt:lpstr>
      <vt:lpstr>Muzzle Loading Guns</vt:lpstr>
      <vt:lpstr>Revolvers</vt:lpstr>
      <vt:lpstr>Semi-Automatic Pistols</vt:lpstr>
      <vt:lpstr>Semi-Automatic Pistols (cont.)</vt:lpstr>
      <vt:lpstr>Air Guns</vt:lpstr>
      <vt:lpstr>BB Guns</vt:lpstr>
      <vt:lpstr>Stoppages on the Firing Line</vt:lpstr>
      <vt:lpstr>Clearing Exercise</vt:lpstr>
      <vt:lpstr>Lesson VI: Review</vt:lpstr>
      <vt:lpstr>Lesson VII: Preview</vt:lpstr>
      <vt:lpstr>Lesson VII: Course Exam &amp; Review</vt:lpstr>
      <vt:lpstr>Course Exam</vt:lpstr>
      <vt:lpstr>Course Exam Review</vt:lpstr>
      <vt:lpstr>CRSO Submits Course Report</vt:lpstr>
      <vt:lpstr>NRAINSTRUCTORS.ORG Candidate Registration</vt:lpstr>
      <vt:lpstr>NRAINSTRUCTORS.ORG Candidate Registration</vt:lpstr>
      <vt:lpstr>NRAINSTRUCTORS.ORG Candidate Registration</vt:lpstr>
      <vt:lpstr>NRAINSTRUCTORS.ORG Candidate Registration</vt:lpstr>
      <vt:lpstr>NRAINSTRUCTORS.ORG Candidate Registration</vt:lpstr>
      <vt:lpstr>NRAINSTRUCTORS.ORG Candidate Registration</vt:lpstr>
      <vt:lpstr>NRAINSTRUCTORS.ORG Candidate Registration</vt:lpstr>
      <vt:lpstr>NRAINSTRUCTORS.ORG Candidate Registration</vt:lpstr>
      <vt:lpstr>NRAINSTRUCTORS.ORG Candidate Registration</vt:lpstr>
      <vt:lpstr>NRAINSTRUCTORS.ORG Credentialing Payment</vt:lpstr>
      <vt:lpstr>NRAINSTRUCTORS.ORG  ID Card / Certificate</vt:lpstr>
      <vt:lpstr>NRAINSTRUCTORS.ORG Candidate Registration</vt:lpstr>
      <vt:lpstr>Lesson VII: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 Safety Officer Course</dc:title>
  <dc:subject>NRA Range Safety Officer Course</dc:subject>
  <dc:creator>West Hill Pistol Training</dc:creator>
  <cp:keywords>RSO_PowerPoint</cp:keywords>
  <cp:lastModifiedBy>Westhill Pistol Training</cp:lastModifiedBy>
  <cp:revision>765</cp:revision>
  <dcterms:created xsi:type="dcterms:W3CDTF">2019-01-20T22:46:37Z</dcterms:created>
  <dcterms:modified xsi:type="dcterms:W3CDTF">2020-05-11T15:27:02Z</dcterms:modified>
</cp:coreProperties>
</file>